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1" r:id="rId1"/>
  </p:sldMasterIdLst>
  <p:notesMasterIdLst>
    <p:notesMasterId r:id="rId29"/>
  </p:notesMasterIdLst>
  <p:sldIdLst>
    <p:sldId id="256" r:id="rId2"/>
    <p:sldId id="259" r:id="rId3"/>
    <p:sldId id="257" r:id="rId4"/>
    <p:sldId id="260" r:id="rId5"/>
    <p:sldId id="261" r:id="rId6"/>
    <p:sldId id="262" r:id="rId7"/>
    <p:sldId id="263" r:id="rId8"/>
    <p:sldId id="264" r:id="rId9"/>
    <p:sldId id="266" r:id="rId10"/>
    <p:sldId id="267" r:id="rId11"/>
    <p:sldId id="265" r:id="rId12"/>
    <p:sldId id="276" r:id="rId13"/>
    <p:sldId id="258"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2"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74" y="-84"/>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notesViewPr>
    <p:cSldViewPr>
      <p:cViewPr>
        <p:scale>
          <a:sx n="112" d="100"/>
          <a:sy n="112" d="100"/>
        </p:scale>
        <p:origin x="-1620" y="2664"/>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7D13027-32F8-46FC-B565-CCA1B76BEECA}" type="datetimeFigureOut">
              <a:rPr lang="en-CA" smtClean="0"/>
              <a:t>17/04/2012</a:t>
            </a:fld>
            <a:endParaRPr lang="en-CA"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62515FB-CC79-4C11-A274-58D3176C78B8}" type="slidenum">
              <a:rPr lang="en-CA" smtClean="0"/>
              <a:t>‹#›</a:t>
            </a:fld>
            <a:endParaRPr lang="en-CA" dirty="0"/>
          </a:p>
        </p:txBody>
      </p:sp>
    </p:spTree>
    <p:extLst>
      <p:ext uri="{BB962C8B-B14F-4D97-AF65-F5344CB8AC3E}">
        <p14:creationId xmlns:p14="http://schemas.microsoft.com/office/powerpoint/2010/main" val="329548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1</a:t>
            </a:fld>
            <a:endParaRPr lang="en-CA" dirty="0"/>
          </a:p>
        </p:txBody>
      </p:sp>
    </p:spTree>
    <p:extLst>
      <p:ext uri="{BB962C8B-B14F-4D97-AF65-F5344CB8AC3E}">
        <p14:creationId xmlns:p14="http://schemas.microsoft.com/office/powerpoint/2010/main" val="1905283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The Jews were usually made to build the walls that would close them in. (picture of the Krakow ghetto wall construction with forced Jewish labour)</a:t>
            </a:r>
            <a:endParaRPr lang="en-CA" dirty="0" smtClean="0"/>
          </a:p>
          <a:p>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10</a:t>
            </a:fld>
            <a:endParaRPr lang="en-CA" dirty="0"/>
          </a:p>
        </p:txBody>
      </p:sp>
    </p:spTree>
    <p:extLst>
      <p:ext uri="{BB962C8B-B14F-4D97-AF65-F5344CB8AC3E}">
        <p14:creationId xmlns:p14="http://schemas.microsoft.com/office/powerpoint/2010/main" val="2492942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The Nazis had already</a:t>
            </a:r>
            <a:r>
              <a:rPr lang="en-CA" baseline="0" dirty="0" smtClean="0"/>
              <a:t> sent numerous residents of the Warsaw Ghetto to Treblinka. They were told they were being relocated for work. They could only bring what they could carry; their other belongings would be shipped later.</a:t>
            </a:r>
          </a:p>
          <a:p>
            <a:pPr marL="171450" indent="-171450">
              <a:buFont typeface="Arial" pitchFamily="34" charset="0"/>
              <a:buChar char="•"/>
            </a:pPr>
            <a:r>
              <a:rPr lang="en-CA" baseline="0" dirty="0" smtClean="0"/>
              <a:t>Rumours that Treblinka was a death camp and not a work camp leaked out and the remaining residents decided to resist their deportation.</a:t>
            </a:r>
            <a:endParaRPr lang="en-CA" dirty="0" smtClean="0"/>
          </a:p>
          <a:p>
            <a:pPr marL="171450" indent="-171450">
              <a:buFont typeface="Arial" pitchFamily="34" charset="0"/>
              <a:buChar char="•"/>
            </a:pPr>
            <a:r>
              <a:rPr lang="en-CA" dirty="0" smtClean="0"/>
              <a:t>Not</a:t>
            </a:r>
            <a:r>
              <a:rPr lang="en-CA" baseline="0" dirty="0" smtClean="0"/>
              <a:t> many pictures of the fighting available. Nazis preferred to photograph their actions after they had successfully put down the uprising. </a:t>
            </a:r>
          </a:p>
          <a:p>
            <a:pPr marL="171450" indent="-171450">
              <a:buFont typeface="Arial" pitchFamily="34" charset="0"/>
              <a:buChar char="•"/>
            </a:pPr>
            <a:r>
              <a:rPr lang="en-CA" baseline="0" dirty="0" smtClean="0"/>
              <a:t>The Jews of the Warsaw ghetto were rounded up and either shot, transported to Treblinka or burned alive in the ghetto.</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11</a:t>
            </a:fld>
            <a:endParaRPr lang="en-CA" dirty="0"/>
          </a:p>
        </p:txBody>
      </p:sp>
    </p:spTree>
    <p:extLst>
      <p:ext uri="{BB962C8B-B14F-4D97-AF65-F5344CB8AC3E}">
        <p14:creationId xmlns:p14="http://schemas.microsoft.com/office/powerpoint/2010/main" val="3104896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lesson of the Holocaust is supposedly “never again.” Genocide has now been enshrined as a crime against humanity by</a:t>
            </a:r>
            <a:r>
              <a:rPr lang="en-CA" baseline="0" dirty="0" smtClean="0"/>
              <a:t> the United Nations; its perpetrators can now be prosecuted for it, and in theory, the international community is forced to act if a genocide is taking place somewhere in the world.</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12</a:t>
            </a:fld>
            <a:endParaRPr lang="en-CA" dirty="0"/>
          </a:p>
        </p:txBody>
      </p:sp>
    </p:spTree>
    <p:extLst>
      <p:ext uri="{BB962C8B-B14F-4D97-AF65-F5344CB8AC3E}">
        <p14:creationId xmlns:p14="http://schemas.microsoft.com/office/powerpoint/2010/main" val="337464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62515FB-CC79-4C11-A274-58D3176C78B8}" type="slidenum">
              <a:rPr lang="en-CA" smtClean="0"/>
              <a:t>13</a:t>
            </a:fld>
            <a:endParaRPr lang="en-CA" dirty="0"/>
          </a:p>
        </p:txBody>
      </p:sp>
    </p:spTree>
    <p:extLst>
      <p:ext uri="{BB962C8B-B14F-4D97-AF65-F5344CB8AC3E}">
        <p14:creationId xmlns:p14="http://schemas.microsoft.com/office/powerpoint/2010/main" val="2267215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In the East</a:t>
            </a:r>
            <a:r>
              <a:rPr lang="en-CA" baseline="0" dirty="0" smtClean="0"/>
              <a:t> (e.g. conquered parts of Russia) where the Holocaust was less organized, firing squads were used.</a:t>
            </a:r>
          </a:p>
          <a:p>
            <a:pPr marL="628650" lvl="1" indent="-171450">
              <a:buFont typeface="Arial" pitchFamily="34" charset="0"/>
              <a:buChar char="•"/>
            </a:pPr>
            <a:r>
              <a:rPr lang="en-CA" baseline="0" dirty="0" smtClean="0"/>
              <a:t>The Jews were usually forced to dig a mass grave.</a:t>
            </a:r>
          </a:p>
          <a:p>
            <a:pPr marL="628650" lvl="1" indent="-171450">
              <a:buFont typeface="Arial" pitchFamily="34" charset="0"/>
              <a:buChar char="•"/>
            </a:pPr>
            <a:r>
              <a:rPr lang="en-CA" baseline="0" dirty="0" smtClean="0"/>
              <a:t>They were lined up and shot.</a:t>
            </a:r>
          </a:p>
          <a:p>
            <a:pPr marL="628650" lvl="1" indent="-171450">
              <a:buFont typeface="Arial" pitchFamily="34" charset="0"/>
              <a:buChar char="•"/>
            </a:pPr>
            <a:r>
              <a:rPr lang="en-CA" baseline="0" dirty="0" smtClean="0"/>
              <a:t>Only one bullet per Jew, so if the bullet didn’t kill them they would be buried alive.</a:t>
            </a:r>
          </a:p>
          <a:p>
            <a:pPr marL="628650" lvl="1" indent="-171450">
              <a:buFont typeface="Arial" pitchFamily="34" charset="0"/>
              <a:buChar char="•"/>
            </a:pPr>
            <a:r>
              <a:rPr lang="en-CA" baseline="0" dirty="0" smtClean="0"/>
              <a:t>Local residents were forced to help with these killings (e.g. “stomp down” the bodies so more could be put in the grave or cover the grave when the executions were finished).</a:t>
            </a:r>
          </a:p>
          <a:p>
            <a:pPr marL="628650" lvl="1" indent="-171450">
              <a:buFont typeface="Arial" pitchFamily="34" charset="0"/>
              <a:buChar char="•"/>
            </a:pPr>
            <a:r>
              <a:rPr lang="en-CA" baseline="0" dirty="0" smtClean="0"/>
              <a:t>In most of Europe, the Nazis preferred the use of gas chambers which were more efficient--using bullets was also seen as wasteful as they were needed by soldiers on the front lines.</a:t>
            </a:r>
          </a:p>
          <a:p>
            <a:pPr marL="171450" indent="-171450">
              <a:buFont typeface="Arial" pitchFamily="34" charset="0"/>
              <a:buChar char="•"/>
            </a:pPr>
            <a:r>
              <a:rPr lang="en-CA" baseline="0" dirty="0" smtClean="0"/>
              <a:t>At some death camps, special trucks that could hold 80-100 Jews were used for the executions. The trucks had been modified so their exhaust was pumped into the cargo hold, asphyxiating the Jews.</a:t>
            </a:r>
          </a:p>
          <a:p>
            <a:pPr marL="171450" indent="-171450">
              <a:buFont typeface="Arial" pitchFamily="34" charset="0"/>
              <a:buChar char="•"/>
            </a:pPr>
            <a:r>
              <a:rPr lang="en-CA" baseline="0" dirty="0" smtClean="0"/>
              <a:t>It should be noted that mass killings had already taken place before this conference.</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14</a:t>
            </a:fld>
            <a:endParaRPr lang="en-CA" dirty="0"/>
          </a:p>
        </p:txBody>
      </p:sp>
    </p:spTree>
    <p:extLst>
      <p:ext uri="{BB962C8B-B14F-4D97-AF65-F5344CB8AC3E}">
        <p14:creationId xmlns:p14="http://schemas.microsoft.com/office/powerpoint/2010/main" val="4121484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To prevent resistance, people were told they were simply being deported;</a:t>
            </a:r>
            <a:r>
              <a:rPr lang="en-CA" baseline="0" dirty="0" smtClean="0"/>
              <a:t> they could bring only what they could carry &amp; the rest of their belongings would follow.</a:t>
            </a:r>
          </a:p>
          <a:p>
            <a:pPr marL="171450" indent="-171450">
              <a:buFont typeface="Arial" pitchFamily="34" charset="0"/>
              <a:buChar char="•"/>
            </a:pPr>
            <a:r>
              <a:rPr lang="en-CA" dirty="0" smtClean="0"/>
              <a:t>People</a:t>
            </a:r>
            <a:r>
              <a:rPr lang="en-CA" baseline="0" dirty="0" smtClean="0"/>
              <a:t> considered unfit for work included: the elderly, young children, pregnant &amp; nursing women, the sick &amp; injured, the disabled</a:t>
            </a:r>
          </a:p>
          <a:p>
            <a:pPr marL="171450" indent="-171450">
              <a:buFont typeface="Arial" pitchFamily="34" charset="0"/>
              <a:buChar char="•"/>
            </a:pPr>
            <a:r>
              <a:rPr lang="en-CA" baseline="0" dirty="0" smtClean="0"/>
              <a:t>If families refused to be separated, they would all be selected for execution</a:t>
            </a:r>
          </a:p>
          <a:p>
            <a:pPr marL="171450" indent="-171450">
              <a:buFont typeface="Arial" pitchFamily="34" charset="0"/>
              <a:buChar char="•"/>
            </a:pPr>
            <a:r>
              <a:rPr lang="en-CA" baseline="0" dirty="0" smtClean="0"/>
              <a:t>People sent to the gas chamber were told they would be taking showers in order to prevent panic.</a:t>
            </a:r>
          </a:p>
          <a:p>
            <a:pPr marL="0" indent="0">
              <a:buFont typeface="Arial" pitchFamily="34" charset="0"/>
              <a:buNone/>
            </a:pPr>
            <a:endParaRPr lang="en-CA" baseline="0" dirty="0" smtClean="0"/>
          </a:p>
          <a:p>
            <a:pPr marL="0" indent="0">
              <a:buFont typeface="Arial" pitchFamily="34" charset="0"/>
              <a:buNone/>
            </a:pPr>
            <a:r>
              <a:rPr lang="en-CA" baseline="0" dirty="0" smtClean="0"/>
              <a:t>Pictures: Auschwitz (top), a group of Jews selected for the gas chambers upon arrival at Auschwitz (bottom)</a:t>
            </a:r>
          </a:p>
        </p:txBody>
      </p:sp>
      <p:sp>
        <p:nvSpPr>
          <p:cNvPr id="4" name="Slide Number Placeholder 3"/>
          <p:cNvSpPr>
            <a:spLocks noGrp="1"/>
          </p:cNvSpPr>
          <p:nvPr>
            <p:ph type="sldNum" sz="quarter" idx="10"/>
          </p:nvPr>
        </p:nvSpPr>
        <p:spPr/>
        <p:txBody>
          <a:bodyPr/>
          <a:lstStyle/>
          <a:p>
            <a:fld id="{E62515FB-CC79-4C11-A274-58D3176C78B8}" type="slidenum">
              <a:rPr lang="en-CA" smtClean="0"/>
              <a:t>15</a:t>
            </a:fld>
            <a:endParaRPr lang="en-CA" dirty="0"/>
          </a:p>
        </p:txBody>
      </p:sp>
    </p:spTree>
    <p:extLst>
      <p:ext uri="{BB962C8B-B14F-4D97-AF65-F5344CB8AC3E}">
        <p14:creationId xmlns:p14="http://schemas.microsoft.com/office/powerpoint/2010/main" val="584643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Red=Death</a:t>
            </a:r>
            <a:r>
              <a:rPr lang="en-CA" baseline="0" dirty="0" smtClean="0"/>
              <a:t> Camps</a:t>
            </a:r>
          </a:p>
          <a:p>
            <a:r>
              <a:rPr lang="en-CA" baseline="0" dirty="0" smtClean="0"/>
              <a:t>Green=Concentration Camps (forced labour)</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16</a:t>
            </a:fld>
            <a:endParaRPr lang="en-CA" dirty="0"/>
          </a:p>
        </p:txBody>
      </p:sp>
    </p:spTree>
    <p:extLst>
      <p:ext uri="{BB962C8B-B14F-4D97-AF65-F5344CB8AC3E}">
        <p14:creationId xmlns:p14="http://schemas.microsoft.com/office/powerpoint/2010/main" val="2635223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Birkenau was part of the Auschwitz complex</a:t>
            </a:r>
          </a:p>
          <a:p>
            <a:pPr marL="171450" indent="-171450">
              <a:buFont typeface="Arial" pitchFamily="34" charset="0"/>
              <a:buChar char="•"/>
            </a:pPr>
            <a:r>
              <a:rPr lang="en-CA" dirty="0" smtClean="0"/>
              <a:t>The transport trains, gas chambers and residential buildings can be seen. There are also dark lines visible—probably prisoners</a:t>
            </a:r>
            <a:r>
              <a:rPr lang="en-CA" baseline="0" dirty="0" smtClean="0"/>
              <a:t> being marched from one location to another</a:t>
            </a:r>
          </a:p>
          <a:p>
            <a:pPr marL="171450" indent="-171450">
              <a:buFont typeface="Arial" pitchFamily="34" charset="0"/>
              <a:buChar char="•"/>
            </a:pPr>
            <a:r>
              <a:rPr lang="en-CA" baseline="0" dirty="0" smtClean="0"/>
              <a:t>Gas chambers 4 &amp; 5 are clearly labeled to the top right, but gas chambers 2 &amp; 3 can also be seen near the top on either side of the train tracks (the arrows are there, but the labels are cut off).</a:t>
            </a:r>
          </a:p>
          <a:p>
            <a:pPr marL="171450" indent="-171450">
              <a:buFont typeface="Arial" pitchFamily="34" charset="0"/>
              <a:buChar char="•"/>
            </a:pPr>
            <a:r>
              <a:rPr lang="en-CA" baseline="0" dirty="0" smtClean="0"/>
              <a:t>At Auschwitz, 2000 people could be gassed at once.</a:t>
            </a:r>
          </a:p>
          <a:p>
            <a:pPr marL="171450" indent="-171450">
              <a:buFont typeface="Arial" pitchFamily="34" charset="0"/>
              <a:buChar char="•"/>
            </a:pPr>
            <a:r>
              <a:rPr lang="en-CA" baseline="0" dirty="0" smtClean="0"/>
              <a:t>Initially people were gassed with carbon monoxide, but later Zyklon-B gas was introduced because it was faster.</a:t>
            </a:r>
          </a:p>
          <a:p>
            <a:pPr marL="171450" indent="-171450">
              <a:buFont typeface="Arial" pitchFamily="34" charset="0"/>
              <a:buChar char="•"/>
            </a:pPr>
            <a:r>
              <a:rPr lang="en-CA" baseline="0" dirty="0" smtClean="0"/>
              <a:t>To prevent mass graves from poisoning the ground water, the SS burned the corpses in crematory ovens.</a:t>
            </a:r>
          </a:p>
          <a:p>
            <a:pPr marL="171450" indent="-171450">
              <a:buFont typeface="Arial" pitchFamily="34" charset="0"/>
              <a:buChar char="•"/>
            </a:pPr>
            <a:r>
              <a:rPr lang="en-CA" baseline="0" dirty="0" smtClean="0"/>
              <a:t>For decades following the Holocaust, nothing could grow in the area surrounding the death camps because the ashes from these ovens were so plentiful, they damaged the soil.</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17</a:t>
            </a:fld>
            <a:endParaRPr lang="en-CA" dirty="0"/>
          </a:p>
        </p:txBody>
      </p:sp>
    </p:spTree>
    <p:extLst>
      <p:ext uri="{BB962C8B-B14F-4D97-AF65-F5344CB8AC3E}">
        <p14:creationId xmlns:p14="http://schemas.microsoft.com/office/powerpoint/2010/main" val="2383486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Executions</a:t>
            </a:r>
            <a:r>
              <a:rPr lang="en-CA" baseline="0" dirty="0" smtClean="0"/>
              <a:t> were often stepped up before the camps were abandoned.</a:t>
            </a:r>
            <a:endParaRPr lang="en-CA" dirty="0" smtClean="0"/>
          </a:p>
          <a:p>
            <a:pPr marL="171450" indent="-171450">
              <a:buFont typeface="Arial" pitchFamily="34" charset="0"/>
              <a:buChar char="•"/>
            </a:pPr>
            <a:r>
              <a:rPr lang="en-CA" dirty="0" smtClean="0"/>
              <a:t>Those unfit for marching were left behind in the camps.</a:t>
            </a:r>
          </a:p>
          <a:p>
            <a:pPr marL="171450" indent="-171450">
              <a:buFont typeface="Arial" pitchFamily="34" charset="0"/>
              <a:buChar char="•"/>
            </a:pPr>
            <a:r>
              <a:rPr lang="en-CA" dirty="0" smtClean="0"/>
              <a:t>Often forced to march without food, water</a:t>
            </a:r>
            <a:r>
              <a:rPr lang="en-CA" baseline="0" dirty="0" smtClean="0"/>
              <a:t> or sleep</a:t>
            </a:r>
            <a:endParaRPr lang="en-CA" dirty="0" smtClean="0"/>
          </a:p>
          <a:p>
            <a:pPr marL="171450" indent="-171450">
              <a:buFont typeface="Arial" pitchFamily="34" charset="0"/>
              <a:buChar char="•"/>
            </a:pPr>
            <a:r>
              <a:rPr lang="en-CA" dirty="0" smtClean="0"/>
              <a:t>Anyone who could not keep up on the march was shot.</a:t>
            </a:r>
          </a:p>
          <a:p>
            <a:pPr marL="171450" indent="-171450">
              <a:buFont typeface="Arial" pitchFamily="34" charset="0"/>
              <a:buChar char="•"/>
            </a:pPr>
            <a:r>
              <a:rPr lang="en-CA" dirty="0" smtClean="0"/>
              <a:t>The full extent</a:t>
            </a:r>
            <a:r>
              <a:rPr lang="en-CA" baseline="0" dirty="0" smtClean="0"/>
              <a:t> of the Holocaust became known at liberation, but the outside world was certainly aware of the mistreatment of Jews before that time.</a:t>
            </a:r>
            <a:endParaRPr lang="en-CA" dirty="0" smtClean="0"/>
          </a:p>
          <a:p>
            <a:endParaRPr lang="en-CA" dirty="0" smtClean="0"/>
          </a:p>
          <a:p>
            <a:r>
              <a:rPr lang="en-CA" dirty="0" smtClean="0"/>
              <a:t>Top picture: Auschwitz</a:t>
            </a:r>
          </a:p>
          <a:p>
            <a:r>
              <a:rPr lang="en-CA" dirty="0" smtClean="0"/>
              <a:t>Middle: Dachau</a:t>
            </a:r>
          </a:p>
          <a:p>
            <a:r>
              <a:rPr lang="en-CA" dirty="0" smtClean="0"/>
              <a:t>Bottom: Buchenwald (Elie Wiesel is the man</a:t>
            </a:r>
            <a:r>
              <a:rPr lang="en-CA" baseline="0" dirty="0" smtClean="0"/>
              <a:t> in the middle row, 7</a:t>
            </a:r>
            <a:r>
              <a:rPr lang="en-CA" baseline="30000" dirty="0" smtClean="0"/>
              <a:t>th</a:t>
            </a:r>
            <a:r>
              <a:rPr lang="en-CA" baseline="0" dirty="0" smtClean="0"/>
              <a:t> from left)</a:t>
            </a:r>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18</a:t>
            </a:fld>
            <a:endParaRPr lang="en-CA" dirty="0"/>
          </a:p>
        </p:txBody>
      </p:sp>
    </p:spTree>
    <p:extLst>
      <p:ext uri="{BB962C8B-B14F-4D97-AF65-F5344CB8AC3E}">
        <p14:creationId xmlns:p14="http://schemas.microsoft.com/office/powerpoint/2010/main" val="669567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Visible in these photos are clothing, prayer shawls, suitcases and wedding rings confiscated from the Jewish prisoners.</a:t>
            </a:r>
            <a:r>
              <a:rPr lang="en-CA" baseline="0" dirty="0" smtClean="0"/>
              <a:t> The extent of the horror is evident even without seeing the mass graves. All of the Jews possessions were stored to be used later by the German people—even the hair shaved off before their executions and the gold teeth extracted from the dead.</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19</a:t>
            </a:fld>
            <a:endParaRPr lang="en-CA" dirty="0"/>
          </a:p>
        </p:txBody>
      </p:sp>
    </p:spTree>
    <p:extLst>
      <p:ext uri="{BB962C8B-B14F-4D97-AF65-F5344CB8AC3E}">
        <p14:creationId xmlns:p14="http://schemas.microsoft.com/office/powerpoint/2010/main" val="207892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Many Jews prefer</a:t>
            </a:r>
            <a:r>
              <a:rPr lang="en-CA" baseline="0" dirty="0" smtClean="0"/>
              <a:t> to refer to the Holocaust as the Shoah because they think the meaning of the word more accurately describes the horror of the event and the suffering of its victims and survivors.</a:t>
            </a:r>
          </a:p>
          <a:p>
            <a:endParaRPr lang="en-CA" baseline="0" dirty="0" smtClean="0"/>
          </a:p>
          <a:p>
            <a:r>
              <a:rPr lang="en-CA" baseline="0" dirty="0" smtClean="0"/>
              <a:t>The term Shoah is also used to differentiate between the genocide of the Jews and the Holocaust, which actually had a number of other targets</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2</a:t>
            </a:fld>
            <a:endParaRPr lang="en-CA" dirty="0"/>
          </a:p>
        </p:txBody>
      </p:sp>
    </p:spTree>
    <p:extLst>
      <p:ext uri="{BB962C8B-B14F-4D97-AF65-F5344CB8AC3E}">
        <p14:creationId xmlns:p14="http://schemas.microsoft.com/office/powerpoint/2010/main" val="3841526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Read poem “A Load of Shoes” written by Avraham Sutzkever (pronounced</a:t>
            </a:r>
            <a:r>
              <a:rPr lang="en-CA" baseline="0" dirty="0" smtClean="0"/>
              <a:t> Ahv-rahm Zoots-kev-er)</a:t>
            </a:r>
          </a:p>
          <a:p>
            <a:pPr marL="171450" indent="-171450">
              <a:buFont typeface="Arial" pitchFamily="34" charset="0"/>
              <a:buChar char="•"/>
            </a:pPr>
            <a:r>
              <a:rPr lang="en-CA" baseline="0" dirty="0" smtClean="0"/>
              <a:t>Written in the Vilna ghetto in January 1942 before the iconic images you see on the screen were taken.</a:t>
            </a:r>
          </a:p>
          <a:p>
            <a:pPr marL="171450" indent="-171450">
              <a:buFont typeface="Arial" pitchFamily="34" charset="0"/>
              <a:buChar char="•"/>
            </a:pPr>
            <a:r>
              <a:rPr lang="en-CA" baseline="0" dirty="0" smtClean="0"/>
              <a:t>By the time he escaped the ghetto a year later (smuggling his</a:t>
            </a:r>
            <a:r>
              <a:rPr lang="en-CA" dirty="0" smtClean="0"/>
              <a:t> poems with him)</a:t>
            </a:r>
            <a:r>
              <a:rPr lang="en-CA" baseline="0" dirty="0" smtClean="0"/>
              <a:t>, most of the Jews from the ghetto would have been executed in a nearby forest.</a:t>
            </a:r>
          </a:p>
          <a:p>
            <a:pPr marL="171450" indent="-171450">
              <a:buFont typeface="Arial" pitchFamily="34" charset="0"/>
              <a:buChar char="•"/>
            </a:pPr>
            <a:r>
              <a:rPr lang="en-CA" dirty="0" smtClean="0"/>
              <a:t>Many Jews kept records of their experiences in the ghetto even though it was forbidden. The Jews of the Warsaw ghetto, for example, buried poems, stories, diaries &amp; archives before the liquidation that were uncovered years later.</a:t>
            </a:r>
          </a:p>
          <a:p>
            <a:pPr marL="171450" indent="-171450">
              <a:buFont typeface="Arial" pitchFamily="34" charset="0"/>
              <a:buChar char="•"/>
            </a:pPr>
            <a:r>
              <a:rPr lang="en-CA" baseline="0" dirty="0" smtClean="0"/>
              <a:t>Literature</a:t>
            </a:r>
            <a:r>
              <a:rPr lang="en-CA" dirty="0" smtClean="0"/>
              <a:t> can be a form of resistance. The words of many have survived to protest what happened to them and make it impossible for a cover up to take place.</a:t>
            </a:r>
            <a:endParaRPr lang="en-CA" baseline="0" dirty="0" smtClean="0"/>
          </a:p>
          <a:p>
            <a:pPr marL="171450" indent="-171450">
              <a:buFont typeface="Arial" pitchFamily="34" charset="0"/>
              <a:buChar char="•"/>
            </a:pPr>
            <a:endParaRPr lang="en-CA" baseline="0" dirty="0" smtClean="0"/>
          </a:p>
          <a:p>
            <a:pPr marL="0" indent="0">
              <a:buFont typeface="Arial" pitchFamily="34" charset="0"/>
              <a:buNone/>
            </a:pPr>
            <a:endParaRPr lang="en-CA" b="0" dirty="0"/>
          </a:p>
        </p:txBody>
      </p:sp>
      <p:sp>
        <p:nvSpPr>
          <p:cNvPr id="4" name="Slide Number Placeholder 3"/>
          <p:cNvSpPr>
            <a:spLocks noGrp="1"/>
          </p:cNvSpPr>
          <p:nvPr>
            <p:ph type="sldNum" sz="quarter" idx="10"/>
          </p:nvPr>
        </p:nvSpPr>
        <p:spPr/>
        <p:txBody>
          <a:bodyPr/>
          <a:lstStyle/>
          <a:p>
            <a:fld id="{E62515FB-CC79-4C11-A274-58D3176C78B8}" type="slidenum">
              <a:rPr lang="en-CA" smtClean="0"/>
              <a:t>20</a:t>
            </a:fld>
            <a:endParaRPr lang="en-CA" dirty="0"/>
          </a:p>
        </p:txBody>
      </p:sp>
    </p:spTree>
    <p:extLst>
      <p:ext uri="{BB962C8B-B14F-4D97-AF65-F5344CB8AC3E}">
        <p14:creationId xmlns:p14="http://schemas.microsoft.com/office/powerpoint/2010/main" val="1182160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21</a:t>
            </a:fld>
            <a:endParaRPr lang="en-CA" dirty="0"/>
          </a:p>
        </p:txBody>
      </p:sp>
    </p:spTree>
    <p:extLst>
      <p:ext uri="{BB962C8B-B14F-4D97-AF65-F5344CB8AC3E}">
        <p14:creationId xmlns:p14="http://schemas.microsoft.com/office/powerpoint/2010/main" val="2427793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Yad</a:t>
            </a:r>
            <a:r>
              <a:rPr lang="en-CA" baseline="0" dirty="0" smtClean="0"/>
              <a:t> Vashem is a museum dedicated to memorializing the Holocaust in Israel. One of the things they do is honour those who they call The Righteous Among Nations, those who, at great risk to themselves, helped someone survive the Holocaust.</a:t>
            </a:r>
          </a:p>
          <a:p>
            <a:endParaRPr lang="en-CA" baseline="0" dirty="0" smtClean="0"/>
          </a:p>
          <a:p>
            <a:r>
              <a:rPr lang="en-CA" baseline="0" dirty="0" smtClean="0"/>
              <a:t>Th</a:t>
            </a:r>
            <a:r>
              <a:rPr lang="en-CA" dirty="0" smtClean="0"/>
              <a:t>e museum only honours non-Jews with this title though there are numerous accounts of Jews who were also willing to risk their safety to help another Jew. </a:t>
            </a:r>
          </a:p>
          <a:p>
            <a:endParaRPr lang="en-CA" baseline="0" dirty="0" smtClean="0"/>
          </a:p>
          <a:p>
            <a:r>
              <a:rPr lang="en-CA" baseline="0" dirty="0" smtClean="0"/>
              <a:t>It is inspiring to know that at a time when so many chose to be bystanders—even perpetrators—there were </a:t>
            </a:r>
            <a:r>
              <a:rPr lang="en-CA" dirty="0" smtClean="0"/>
              <a:t>also </a:t>
            </a:r>
            <a:r>
              <a:rPr lang="en-CA" baseline="0" dirty="0" smtClean="0"/>
              <a:t>many who were willing to risk their personal safety and their lives to help others. The list of the Righteous Among Nations contains the names of over 22 000 men and women from 44 countries. They include Christians, Muslims and agnostics; highly educated university professors and illiterate farmers—people from all walks of life.</a:t>
            </a:r>
          </a:p>
          <a:p>
            <a:endParaRPr lang="en-CA" baseline="0" dirty="0" smtClean="0"/>
          </a:p>
          <a:p>
            <a:r>
              <a:rPr lang="en-CA" baseline="0" dirty="0" smtClean="0"/>
              <a:t>Whether they provided a hiding place or false papers and identities, helped someone escape or rescued a child, each one of the 22 000 saved a life—some of them saved hundreds. The most famous of the righteous is probably Oskar Schindler thanks to the movie </a:t>
            </a:r>
            <a:r>
              <a:rPr lang="en-CA" i="1" baseline="0" dirty="0" smtClean="0"/>
              <a:t>Schindler’s List</a:t>
            </a:r>
            <a:r>
              <a:rPr lang="en-CA" i="0" baseline="0" dirty="0" smtClean="0"/>
              <a:t>, but here are five other stories of people who showed basic human decency and kindness in the midst of one of the most inhuman events in world history.</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22</a:t>
            </a:fld>
            <a:endParaRPr lang="en-CA" dirty="0"/>
          </a:p>
        </p:txBody>
      </p:sp>
    </p:spTree>
    <p:extLst>
      <p:ext uri="{BB962C8B-B14F-4D97-AF65-F5344CB8AC3E}">
        <p14:creationId xmlns:p14="http://schemas.microsoft.com/office/powerpoint/2010/main" val="2454668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Pictures: Jan and Antonina</a:t>
            </a:r>
            <a:r>
              <a:rPr lang="en-CA" baseline="0" dirty="0" smtClean="0"/>
              <a:t> before the war with animals from the zoo.</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23</a:t>
            </a:fld>
            <a:endParaRPr lang="en-CA" dirty="0"/>
          </a:p>
        </p:txBody>
      </p:sp>
    </p:spTree>
    <p:extLst>
      <p:ext uri="{BB962C8B-B14F-4D97-AF65-F5344CB8AC3E}">
        <p14:creationId xmlns:p14="http://schemas.microsoft.com/office/powerpoint/2010/main" val="761431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Picture: the Viselis with the Mandils,</a:t>
            </a:r>
            <a:r>
              <a:rPr lang="en-CA" baseline="0" dirty="0" smtClean="0"/>
              <a:t> one of the families they saved at their mountain home in Kruja.</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24</a:t>
            </a:fld>
            <a:endParaRPr lang="en-CA" dirty="0"/>
          </a:p>
        </p:txBody>
      </p:sp>
    </p:spTree>
    <p:extLst>
      <p:ext uri="{BB962C8B-B14F-4D97-AF65-F5344CB8AC3E}">
        <p14:creationId xmlns:p14="http://schemas.microsoft.com/office/powerpoint/2010/main" val="287146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Jewish</a:t>
            </a:r>
            <a:r>
              <a:rPr lang="en-CA" baseline="0" dirty="0" smtClean="0"/>
              <a:t> refugees looking to leave Europe in the wake of Nazi persecutions often had difficulty leaving because most countries required visas before you could enter. Curacao did not, which is why the group Sugihara helped were looking to go there.</a:t>
            </a:r>
          </a:p>
          <a:p>
            <a:endParaRPr lang="en-CA" baseline="0" dirty="0" smtClean="0"/>
          </a:p>
          <a:p>
            <a:r>
              <a:rPr lang="en-CA" baseline="0" dirty="0" smtClean="0"/>
              <a:t>After the Nazi take over, Sugihara was being called home to Japan. There are stories of him stamping visas at the train station right up until the moment he had to board the train that would take him out of Lithuania. Apparently he even allowed some of the Jews to stamp their own visas because they couldn’t read the Japanese and some of the visas were stamped upside-down.</a:t>
            </a:r>
          </a:p>
          <a:p>
            <a:endParaRPr lang="en-CA" baseline="0" dirty="0" smtClean="0"/>
          </a:p>
          <a:p>
            <a:r>
              <a:rPr lang="en-CA" baseline="0" dirty="0" smtClean="0"/>
              <a:t>He lost his job for his actions, but is today considered a hero in Japan.</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25</a:t>
            </a:fld>
            <a:endParaRPr lang="en-CA" dirty="0"/>
          </a:p>
        </p:txBody>
      </p:sp>
    </p:spTree>
    <p:extLst>
      <p:ext uri="{BB962C8B-B14F-4D97-AF65-F5344CB8AC3E}">
        <p14:creationId xmlns:p14="http://schemas.microsoft.com/office/powerpoint/2010/main" val="2764728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Geulen was also one of the teachers who helped her principal, Odile Ovart, hide 12 Jewish children in the boarding school where she worked.</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26</a:t>
            </a:fld>
            <a:endParaRPr lang="en-CA" dirty="0"/>
          </a:p>
        </p:txBody>
      </p:sp>
    </p:spTree>
    <p:extLst>
      <p:ext uri="{BB962C8B-B14F-4D97-AF65-F5344CB8AC3E}">
        <p14:creationId xmlns:p14="http://schemas.microsoft.com/office/powerpoint/2010/main" val="781117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villagers were safe</a:t>
            </a:r>
            <a:r>
              <a:rPr lang="en-CA" baseline="0" dirty="0" smtClean="0"/>
              <a:t> from detection because their shared “guilt” meant no one in the village would betray them, a risk that most other rescuers took.</a:t>
            </a:r>
          </a:p>
          <a:p>
            <a:endParaRPr lang="en-US" baseline="0" dirty="0" smtClean="0"/>
          </a:p>
          <a:p>
            <a:r>
              <a:rPr lang="en-US" baseline="0" dirty="0" smtClean="0"/>
              <a:t>The village of Le </a:t>
            </a:r>
            <a:r>
              <a:rPr lang="en-US" baseline="0" dirty="0" err="1" smtClean="0"/>
              <a:t>Chambon-sur-Lignon</a:t>
            </a:r>
            <a:r>
              <a:rPr lang="en-US" baseline="0" dirty="0" smtClean="0"/>
              <a:t> in France did the same, hiding Jews until they could obtain the false papers they would need to escape over the border into Switzerland. As Huguenots, French Protestants who had been persecuted for centuries in what was once a predominantly Catholic nation, they sympathized with the plight of the Jews. It is estimated that the villagers saved the lives of 3000-5000 Jews.  </a:t>
            </a:r>
            <a:endParaRPr lang="en-CA" baseline="0" dirty="0" smtClean="0"/>
          </a:p>
          <a:p>
            <a:endParaRPr lang="en-CA" baseline="0" dirty="0" smtClean="0"/>
          </a:p>
          <a:p>
            <a:r>
              <a:rPr lang="en-CA" baseline="0" dirty="0" smtClean="0"/>
              <a:t>Every horrible human tragedy has stories like these that act like light in the darkness. A few examples from Rwanda:</a:t>
            </a:r>
          </a:p>
          <a:p>
            <a:endParaRPr lang="en-CA" dirty="0"/>
          </a:p>
          <a:p>
            <a:r>
              <a:rPr lang="en-CA" baseline="0" dirty="0" smtClean="0"/>
              <a:t>Romeo</a:t>
            </a:r>
            <a:r>
              <a:rPr lang="en-CA" dirty="0" smtClean="0"/>
              <a:t> Dallaire, a Canadian Commander of UN peacekeepers in Rwanda at the time the genocide began. He repeatedly sought reinforcements to help end the violence and when he was denied—the majority of his PKs were ordered out of Rwanda—he focused his efforts and his remaining forces on protecting areas where Tutsis were known to be hiding. He is credited with saving 32 000 lives.</a:t>
            </a:r>
          </a:p>
          <a:p>
            <a:endParaRPr lang="en-CA" baseline="0" dirty="0"/>
          </a:p>
          <a:p>
            <a:r>
              <a:rPr lang="en-CA" dirty="0" smtClean="0"/>
              <a:t>Paul Rusesabagina, the manager for the Hotel des Milles Collines, who bribed the Hutu militia with money and alcohol to keep them from killing the 1200 Tutsis hiding in his hotel.</a:t>
            </a:r>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27</a:t>
            </a:fld>
            <a:endParaRPr lang="en-CA" dirty="0"/>
          </a:p>
        </p:txBody>
      </p:sp>
    </p:spTree>
    <p:extLst>
      <p:ext uri="{BB962C8B-B14F-4D97-AF65-F5344CB8AC3E}">
        <p14:creationId xmlns:p14="http://schemas.microsoft.com/office/powerpoint/2010/main" val="3722591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6 million</a:t>
            </a:r>
            <a:r>
              <a:rPr lang="en-CA" baseline="0" dirty="0" smtClean="0"/>
              <a:t> is equivalent to 2/3 of the Jewish population of Europe.</a:t>
            </a:r>
            <a:endParaRPr lang="en-CA" dirty="0" smtClean="0"/>
          </a:p>
          <a:p>
            <a:pPr marL="171450" indent="-171450">
              <a:buFont typeface="Arial" pitchFamily="34" charset="0"/>
              <a:buChar char="•"/>
            </a:pPr>
            <a:r>
              <a:rPr lang="en-CA" dirty="0" smtClean="0"/>
              <a:t>Jews were the primary targets of the Holocaust, which actually</a:t>
            </a:r>
            <a:r>
              <a:rPr lang="en-CA" baseline="0" dirty="0" smtClean="0"/>
              <a:t> had approximately 11 million victims. </a:t>
            </a:r>
          </a:p>
          <a:p>
            <a:pPr marL="171450" indent="-171450">
              <a:buFont typeface="Arial" pitchFamily="34" charset="0"/>
              <a:buChar char="•"/>
            </a:pPr>
            <a:r>
              <a:rPr lang="en-CA" dirty="0" smtClean="0"/>
              <a:t>Other targets</a:t>
            </a:r>
            <a:r>
              <a:rPr lang="en-CA" baseline="0" dirty="0" smtClean="0"/>
              <a:t> of the Holocaust included </a:t>
            </a:r>
            <a:r>
              <a:rPr lang="en-CA" sz="1200" b="0" i="0" kern="1200" dirty="0" smtClean="0">
                <a:solidFill>
                  <a:schemeClr val="tx1"/>
                </a:solidFill>
                <a:effectLst/>
                <a:latin typeface="+mn-lt"/>
                <a:ea typeface="+mn-ea"/>
                <a:cs typeface="+mn-cs"/>
              </a:rPr>
              <a:t>Gypsies, Poles and other Slavs, people with physical or mental disabilities, Jehovah's Witnesses, homosexuals and their political enemies (e.g. socialists).</a:t>
            </a:r>
          </a:p>
          <a:p>
            <a:pPr marL="171450" indent="-171450">
              <a:buFont typeface="Arial" pitchFamily="34" charset="0"/>
              <a:buChar char="•"/>
            </a:pPr>
            <a:r>
              <a:rPr lang="en-CA" sz="1200" b="0" i="0" kern="1200" dirty="0" smtClean="0">
                <a:solidFill>
                  <a:schemeClr val="tx1"/>
                </a:solidFill>
                <a:effectLst/>
                <a:latin typeface="+mn-lt"/>
                <a:ea typeface="+mn-ea"/>
                <a:cs typeface="+mn-cs"/>
              </a:rPr>
              <a:t>As the Nazi invaded other</a:t>
            </a:r>
            <a:r>
              <a:rPr lang="en-CA" sz="1200" b="0" i="0" kern="1200" baseline="0" dirty="0" smtClean="0">
                <a:solidFill>
                  <a:schemeClr val="tx1"/>
                </a:solidFill>
                <a:effectLst/>
                <a:latin typeface="+mn-lt"/>
                <a:ea typeface="+mn-ea"/>
                <a:cs typeface="+mn-cs"/>
              </a:rPr>
              <a:t> countries they would send their Jews to ghettos and concentration camps</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3</a:t>
            </a:fld>
            <a:endParaRPr lang="en-CA" dirty="0"/>
          </a:p>
        </p:txBody>
      </p:sp>
    </p:spTree>
    <p:extLst>
      <p:ext uri="{BB962C8B-B14F-4D97-AF65-F5344CB8AC3E}">
        <p14:creationId xmlns:p14="http://schemas.microsoft.com/office/powerpoint/2010/main" val="1453102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Jews had</a:t>
            </a:r>
            <a:r>
              <a:rPr lang="en-CA" baseline="0" dirty="0" smtClean="0"/>
              <a:t> to register all their wealth, property &amp; businesses, which later helped in the “Aryanization” process.</a:t>
            </a:r>
          </a:p>
          <a:p>
            <a:pPr marL="171450" indent="-171450">
              <a:buFont typeface="Arial" pitchFamily="34" charset="0"/>
              <a:buChar char="•"/>
            </a:pPr>
            <a:r>
              <a:rPr lang="en-CA" baseline="0" dirty="0" smtClean="0"/>
              <a:t>They couldn’t serve in the military, hold government office or practice professions including teaching, medicine &amp; dentistry.</a:t>
            </a:r>
          </a:p>
          <a:p>
            <a:pPr marL="171450" indent="-171450">
              <a:buFont typeface="Arial" pitchFamily="34" charset="0"/>
              <a:buChar char="•"/>
            </a:pPr>
            <a:r>
              <a:rPr lang="en-CA" baseline="0" dirty="0" smtClean="0"/>
              <a:t>Most well-known propaganda was a film and exhibit put together by Propaganda Minister Goebbels called “The Eternal Jew” that promoted Jewish stereotypes &amp; Nazi theories about their danger to the world (called them a plague, compared them to rats, etc.). </a:t>
            </a:r>
          </a:p>
          <a:p>
            <a:pPr marL="171450" indent="-171450">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4</a:t>
            </a:fld>
            <a:endParaRPr lang="en-CA" dirty="0"/>
          </a:p>
        </p:txBody>
      </p:sp>
    </p:spTree>
    <p:extLst>
      <p:ext uri="{BB962C8B-B14F-4D97-AF65-F5344CB8AC3E}">
        <p14:creationId xmlns:p14="http://schemas.microsoft.com/office/powerpoint/2010/main" val="2797834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There were 930 refugees on board.</a:t>
            </a:r>
          </a:p>
          <a:p>
            <a:pPr marL="171450" indent="-171450">
              <a:buFont typeface="Arial" pitchFamily="34" charset="0"/>
              <a:buChar char="•"/>
            </a:pPr>
            <a:r>
              <a:rPr lang="en-CA" sz="1200" kern="1200" dirty="0" smtClean="0">
                <a:solidFill>
                  <a:schemeClr val="tx1"/>
                </a:solidFill>
                <a:effectLst/>
                <a:latin typeface="+mn-lt"/>
                <a:ea typeface="+mn-ea"/>
                <a:cs typeface="+mn-cs"/>
              </a:rPr>
              <a:t>Canada’s anti-Semitic immigration director Frederick Blair  bragged about his success in denying European Jews entry into Canada.  </a:t>
            </a:r>
          </a:p>
          <a:p>
            <a:pPr marL="171450" indent="-171450">
              <a:buFont typeface="Arial" pitchFamily="34" charset="0"/>
              <a:buChar char="•"/>
            </a:pPr>
            <a:r>
              <a:rPr lang="en-CA" dirty="0" smtClean="0"/>
              <a:t>The ship’s captain, Gustav Schroeder, was German but wanted to help his passengers find safe harbour. He planned to run the ship aground in Britain, light it on fire and evacuate the passengers, but in the end this extreme plan wasn’t necessary.</a:t>
            </a:r>
          </a:p>
          <a:p>
            <a:pPr marL="171450" indent="-171450">
              <a:buFont typeface="Arial" pitchFamily="34" charset="0"/>
              <a:buChar char="•"/>
            </a:pPr>
            <a:r>
              <a:rPr lang="en-CA" dirty="0"/>
              <a:t>His Jewish passengers </a:t>
            </a:r>
            <a:r>
              <a:rPr lang="en-CA" dirty="0" smtClean="0"/>
              <a:t> helped </a:t>
            </a:r>
            <a:r>
              <a:rPr lang="en-CA" dirty="0"/>
              <a:t>acquit him of Nazi collaboration. </a:t>
            </a:r>
            <a:endParaRPr lang="en-CA" dirty="0" smtClean="0"/>
          </a:p>
          <a:p>
            <a:pPr marL="171450" indent="-171450">
              <a:buFont typeface="Arial" pitchFamily="34" charset="0"/>
              <a:buChar char="•"/>
            </a:pPr>
            <a:r>
              <a:rPr lang="en-CA" dirty="0" smtClean="0"/>
              <a:t>He </a:t>
            </a:r>
            <a:r>
              <a:rPr lang="en-CA" dirty="0"/>
              <a:t>is </a:t>
            </a:r>
            <a:r>
              <a:rPr lang="en-CA" dirty="0" smtClean="0"/>
              <a:t>honoured Yad </a:t>
            </a:r>
            <a:r>
              <a:rPr lang="en-CA" dirty="0"/>
              <a:t>Vashem Holocaust Memorial in </a:t>
            </a:r>
            <a:r>
              <a:rPr lang="en-CA" dirty="0" smtClean="0"/>
              <a:t>Israel</a:t>
            </a:r>
            <a:r>
              <a:rPr lang="en-CA" baseline="0" dirty="0" smtClean="0"/>
              <a:t> as one of the Righteous Among Nations.</a:t>
            </a:r>
            <a:r>
              <a:rPr lang="en-CA" dirty="0" smtClean="0"/>
              <a:t> </a:t>
            </a:r>
            <a:endParaRPr lang="en-CA" sz="1200" kern="1200" dirty="0" smtClean="0">
              <a:solidFill>
                <a:schemeClr val="tx1"/>
              </a:solidFill>
              <a:effectLst/>
              <a:latin typeface="+mn-lt"/>
              <a:ea typeface="+mn-ea"/>
              <a:cs typeface="+mn-cs"/>
            </a:endParaRPr>
          </a:p>
          <a:p>
            <a:pPr marL="171450" indent="-171450">
              <a:buFont typeface="Arial" pitchFamily="34" charset="0"/>
              <a:buChar char="•"/>
            </a:pPr>
            <a:r>
              <a:rPr lang="en-CA" dirty="0" smtClean="0"/>
              <a:t>When WWII broke out, many of the St. Louis passengers were trapped in Nazi occupied Europe. </a:t>
            </a:r>
          </a:p>
          <a:p>
            <a:pPr marL="171450" indent="-171450">
              <a:buFont typeface="Arial" pitchFamily="34" charset="0"/>
              <a:buChar char="•"/>
            </a:pPr>
            <a:r>
              <a:rPr lang="en-CA" dirty="0" smtClean="0"/>
              <a:t>About </a:t>
            </a:r>
            <a:r>
              <a:rPr lang="en-CA" dirty="0"/>
              <a:t>a third </a:t>
            </a:r>
            <a:r>
              <a:rPr lang="en-CA" dirty="0" smtClean="0"/>
              <a:t>perished </a:t>
            </a:r>
            <a:r>
              <a:rPr lang="en-CA" dirty="0"/>
              <a:t>in concentration camps. </a:t>
            </a:r>
            <a:endParaRPr lang="en-CA" dirty="0" smtClean="0"/>
          </a:p>
          <a:p>
            <a:pPr marL="171450" indent="-171450">
              <a:buFont typeface="Arial" pitchFamily="34" charset="0"/>
              <a:buChar char="•"/>
            </a:pPr>
            <a:r>
              <a:rPr lang="en-CA" dirty="0" smtClean="0"/>
              <a:t>While the story of many refugee ships was similar, the </a:t>
            </a:r>
            <a:r>
              <a:rPr lang="en-CA" dirty="0"/>
              <a:t>St. Louis saga was well publicized and exploited by the Nazis for propaganda. </a:t>
            </a:r>
            <a:r>
              <a:rPr lang="en-CA" dirty="0" smtClean="0"/>
              <a:t>The incident helped </a:t>
            </a:r>
            <a:r>
              <a:rPr lang="en-CA" dirty="0"/>
              <a:t>convince Hitler </a:t>
            </a:r>
            <a:r>
              <a:rPr lang="en-CA" dirty="0" smtClean="0"/>
              <a:t>his </a:t>
            </a:r>
            <a:r>
              <a:rPr lang="en-CA" dirty="0"/>
              <a:t>Final Solution </a:t>
            </a:r>
            <a:r>
              <a:rPr lang="en-CA" dirty="0" smtClean="0"/>
              <a:t>would not face </a:t>
            </a:r>
            <a:r>
              <a:rPr lang="en-CA" dirty="0"/>
              <a:t>opposition from the West. </a:t>
            </a:r>
          </a:p>
          <a:p>
            <a:pPr marL="171450" indent="-171450">
              <a:buFont typeface="Arial" pitchFamily="34" charset="0"/>
              <a:buChar char="•"/>
            </a:pPr>
            <a:r>
              <a:rPr lang="en-CA" dirty="0" smtClean="0"/>
              <a:t>In 2000, Canadian </a:t>
            </a:r>
            <a:r>
              <a:rPr lang="en-CA" dirty="0"/>
              <a:t>Christians </a:t>
            </a:r>
            <a:r>
              <a:rPr lang="en-CA" dirty="0" smtClean="0"/>
              <a:t>invited </a:t>
            </a:r>
            <a:r>
              <a:rPr lang="en-CA" dirty="0"/>
              <a:t>them to a </a:t>
            </a:r>
            <a:r>
              <a:rPr lang="en-CA" dirty="0" smtClean="0"/>
              <a:t>dinner </a:t>
            </a:r>
            <a:r>
              <a:rPr lang="en-CA" dirty="0"/>
              <a:t>in Ottawa. Church leaders wanted to </a:t>
            </a:r>
            <a:r>
              <a:rPr lang="en-CA" dirty="0" smtClean="0"/>
              <a:t>honour </a:t>
            </a:r>
            <a:r>
              <a:rPr lang="en-CA" dirty="0"/>
              <a:t>the Jews </a:t>
            </a:r>
            <a:r>
              <a:rPr lang="en-CA" dirty="0" smtClean="0"/>
              <a:t>and publicly </a:t>
            </a:r>
            <a:r>
              <a:rPr lang="en-CA" dirty="0"/>
              <a:t>express </a:t>
            </a:r>
            <a:r>
              <a:rPr lang="en-CA" dirty="0" smtClean="0"/>
              <a:t>remorse. </a:t>
            </a:r>
            <a:r>
              <a:rPr lang="en-CA" dirty="0"/>
              <a:t>During the </a:t>
            </a:r>
            <a:r>
              <a:rPr lang="en-CA" dirty="0" smtClean="0"/>
              <a:t>banquet, </a:t>
            </a:r>
            <a:r>
              <a:rPr lang="en-CA" dirty="0"/>
              <a:t>Baptist pastor Doug Blair – great nephew of the immigration director who rejected the St. Louis – addressed the 25 </a:t>
            </a:r>
            <a:r>
              <a:rPr lang="en-CA" dirty="0" smtClean="0"/>
              <a:t>survivors: </a:t>
            </a:r>
            <a:r>
              <a:rPr lang="en-CA" dirty="0"/>
              <a:t>"I have come to beg your forgiveness for </a:t>
            </a:r>
            <a:r>
              <a:rPr lang="en-CA" dirty="0" smtClean="0"/>
              <a:t>the…wrong </a:t>
            </a:r>
            <a:r>
              <a:rPr lang="en-CA" dirty="0"/>
              <a:t>that was done to you. I understand very well that my name is not one dear to your heart </a:t>
            </a:r>
            <a:r>
              <a:rPr lang="en-CA" dirty="0" smtClean="0"/>
              <a:t>…will </a:t>
            </a:r>
            <a:r>
              <a:rPr lang="en-CA" dirty="0"/>
              <a:t>you forgive me and let me call you my friends?" The Jews rose spontaneously to embrace him.</a:t>
            </a:r>
          </a:p>
          <a:p>
            <a:pPr marL="171450" indent="-171450">
              <a:buFont typeface="Arial" pitchFamily="34" charset="0"/>
              <a:buChar char="•"/>
            </a:pP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pPr marL="171450" indent="-171450">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5</a:t>
            </a:fld>
            <a:endParaRPr lang="en-CA" dirty="0"/>
          </a:p>
        </p:txBody>
      </p:sp>
    </p:spTree>
    <p:extLst>
      <p:ext uri="{BB962C8B-B14F-4D97-AF65-F5344CB8AC3E}">
        <p14:creationId xmlns:p14="http://schemas.microsoft.com/office/powerpoint/2010/main" val="1008614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62515FB-CC79-4C11-A274-58D3176C78B8}" type="slidenum">
              <a:rPr lang="en-CA" smtClean="0"/>
              <a:t>6</a:t>
            </a:fld>
            <a:endParaRPr lang="en-CA" dirty="0"/>
          </a:p>
        </p:txBody>
      </p:sp>
    </p:spTree>
    <p:extLst>
      <p:ext uri="{BB962C8B-B14F-4D97-AF65-F5344CB8AC3E}">
        <p14:creationId xmlns:p14="http://schemas.microsoft.com/office/powerpoint/2010/main" val="379109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Took place throughout Germany</a:t>
            </a:r>
          </a:p>
          <a:p>
            <a:pPr marL="171450" indent="-171450">
              <a:buFont typeface="Arial" pitchFamily="34" charset="0"/>
              <a:buChar char="•"/>
            </a:pPr>
            <a:r>
              <a:rPr lang="en-CA" dirty="0" smtClean="0"/>
              <a:t>Pogroms like these have taken place against Jews throughout much of European history</a:t>
            </a:r>
          </a:p>
          <a:p>
            <a:pPr marL="171450" indent="-171450">
              <a:buFont typeface="Arial" pitchFamily="34" charset="0"/>
              <a:buChar char="•"/>
            </a:pPr>
            <a:r>
              <a:rPr lang="en-CA" dirty="0" smtClean="0"/>
              <a:t>Jewish men, women and children were</a:t>
            </a:r>
            <a:r>
              <a:rPr lang="en-CA" baseline="0" dirty="0" smtClean="0"/>
              <a:t> beaten, raped and terrorized</a:t>
            </a:r>
          </a:p>
          <a:p>
            <a:pPr marL="171450" indent="-171450">
              <a:buFont typeface="Arial" pitchFamily="34" charset="0"/>
              <a:buChar char="•"/>
            </a:pPr>
            <a:r>
              <a:rPr lang="en-CA" baseline="0" dirty="0" smtClean="0"/>
              <a:t>Their homes and synagogues were vandalized and burned</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7</a:t>
            </a:fld>
            <a:endParaRPr lang="en-CA" dirty="0"/>
          </a:p>
        </p:txBody>
      </p:sp>
    </p:spTree>
    <p:extLst>
      <p:ext uri="{BB962C8B-B14F-4D97-AF65-F5344CB8AC3E}">
        <p14:creationId xmlns:p14="http://schemas.microsoft.com/office/powerpoint/2010/main" val="1892418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Ghettos</a:t>
            </a:r>
            <a:r>
              <a:rPr lang="en-CA" baseline="0" dirty="0" smtClean="0"/>
              <a:t> included Warsaw, Lodz, Vilna, Krakow</a:t>
            </a:r>
          </a:p>
          <a:p>
            <a:pPr marL="171450" indent="-171450">
              <a:buFont typeface="Arial" pitchFamily="34" charset="0"/>
              <a:buChar char="•"/>
            </a:pPr>
            <a:r>
              <a:rPr lang="en-CA" baseline="0" dirty="0" smtClean="0"/>
              <a:t>Several families were often forced to live in a single room.</a:t>
            </a:r>
          </a:p>
        </p:txBody>
      </p:sp>
      <p:sp>
        <p:nvSpPr>
          <p:cNvPr id="4" name="Slide Number Placeholder 3"/>
          <p:cNvSpPr>
            <a:spLocks noGrp="1"/>
          </p:cNvSpPr>
          <p:nvPr>
            <p:ph type="sldNum" sz="quarter" idx="10"/>
          </p:nvPr>
        </p:nvSpPr>
        <p:spPr/>
        <p:txBody>
          <a:bodyPr/>
          <a:lstStyle/>
          <a:p>
            <a:fld id="{E62515FB-CC79-4C11-A274-58D3176C78B8}" type="slidenum">
              <a:rPr lang="en-CA" smtClean="0"/>
              <a:t>8</a:t>
            </a:fld>
            <a:endParaRPr lang="en-CA" dirty="0"/>
          </a:p>
        </p:txBody>
      </p:sp>
    </p:spTree>
    <p:extLst>
      <p:ext uri="{BB962C8B-B14F-4D97-AF65-F5344CB8AC3E}">
        <p14:creationId xmlns:p14="http://schemas.microsoft.com/office/powerpoint/2010/main" val="1209669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Top left: Women from</a:t>
            </a:r>
            <a:r>
              <a:rPr lang="en-CA" baseline="0" dirty="0" smtClean="0"/>
              <a:t> the Lodz ghetto transport a container of excrement. Note: they are being used in lieu of beasts of burden.</a:t>
            </a:r>
          </a:p>
          <a:p>
            <a:r>
              <a:rPr lang="en-CA" baseline="0" dirty="0" smtClean="0"/>
              <a:t>Top right: Men from the Lodz ghetto work in a leather factory.</a:t>
            </a:r>
          </a:p>
          <a:p>
            <a:r>
              <a:rPr lang="en-CA" baseline="0" dirty="0" smtClean="0"/>
              <a:t>Bottom: Children from the Lodz ghetto work with heavy machinery.</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9</a:t>
            </a:fld>
            <a:endParaRPr lang="en-CA" dirty="0"/>
          </a:p>
        </p:txBody>
      </p:sp>
    </p:spTree>
    <p:extLst>
      <p:ext uri="{BB962C8B-B14F-4D97-AF65-F5344CB8AC3E}">
        <p14:creationId xmlns:p14="http://schemas.microsoft.com/office/powerpoint/2010/main" val="429373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25AE17C7-B787-4E50-994D-5E804113A1E9}" type="datetime4">
              <a:rPr lang="en-US" smtClean="0"/>
              <a:pPr/>
              <a:t>April 17, 2012</a:t>
            </a:fld>
            <a:endParaRPr lang="en-US" dirty="0"/>
          </a:p>
        </p:txBody>
      </p:sp>
      <p:sp>
        <p:nvSpPr>
          <p:cNvPr id="16" name="Slide Number Placeholder 15"/>
          <p:cNvSpPr>
            <a:spLocks noGrp="1"/>
          </p:cNvSpPr>
          <p:nvPr>
            <p:ph type="sldNum" sz="quarter" idx="11"/>
          </p:nvPr>
        </p:nvSpPr>
        <p:spPr/>
        <p:txBody>
          <a:bodyPr/>
          <a:lstStyle/>
          <a:p>
            <a:fld id="{5744759D-0EFF-4FB2-9CCE-04E00944F0FE}"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DD7A28-FA93-4136-BDC1-BCCB2687E678}" type="datetimeFigureOut">
              <a:rPr lang="en-US" smtClean="0"/>
              <a:pPr/>
              <a:t>4/17/2012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DD7A28-FA93-4136-BDC1-BCCB2687E678}" type="datetimeFigureOut">
              <a:rPr lang="en-US" smtClean="0"/>
              <a:pPr/>
              <a:t>4/17/2012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995D68B-21AC-438B-BECE-4F17DA129F19}" type="datetime4">
              <a:rPr lang="en-US" smtClean="0"/>
              <a:pPr/>
              <a:t>April 17, 2012</a:t>
            </a:fld>
            <a:endParaRPr lang="en-US" dirty="0"/>
          </a:p>
        </p:txBody>
      </p:sp>
      <p:sp>
        <p:nvSpPr>
          <p:cNvPr id="15" name="Slide Number Placeholder 14"/>
          <p:cNvSpPr>
            <a:spLocks noGrp="1"/>
          </p:cNvSpPr>
          <p:nvPr>
            <p:ph type="sldNum" sz="quarter" idx="15"/>
          </p:nvPr>
        </p:nvSpPr>
        <p:spPr/>
        <p:txBody>
          <a:bodyPr/>
          <a:lstStyle>
            <a:lvl1pPr algn="ctr">
              <a:defRPr/>
            </a:lvl1pPr>
          </a:lstStyle>
          <a:p>
            <a:fld id="{5744759D-0EFF-4FB2-9CCE-04E00944F0FE}"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9F0FCF-2EA5-4FF5-AF14-1CA9C8854AAB}" type="datetime4">
              <a:rPr lang="en-US" smtClean="0"/>
              <a:pPr/>
              <a:t>April 17, 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9E781C6-1634-4A56-B2BE-62150BE83935}" type="datetime4">
              <a:rPr lang="en-US" smtClean="0"/>
              <a:pPr/>
              <a:t>April 17, 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A9372AC2-3C75-4F5F-A929-48958086FE36}" type="datetime4">
              <a:rPr lang="en-US" smtClean="0"/>
              <a:pPr/>
              <a:t>April 17, 2012</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509CF4-4C1A-45DC-BADA-6EFF91CB9ABB}" type="datetime4">
              <a:rPr lang="en-US" smtClean="0"/>
              <a:pPr/>
              <a:t>April 17, 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951C0-B478-4858-ABC7-96406A1C0480}" type="datetime4">
              <a:rPr lang="en-US" smtClean="0"/>
              <a:pPr/>
              <a:t>April 17, 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867641A-9D94-4BD6-862F-F651067079BC}" type="datetime4">
              <a:rPr lang="en-US" smtClean="0"/>
              <a:pPr/>
              <a:t>April 17, 2012</a:t>
            </a:fld>
            <a:endParaRPr lang="en-US" dirty="0"/>
          </a:p>
        </p:txBody>
      </p:sp>
      <p:sp>
        <p:nvSpPr>
          <p:cNvPr id="9" name="Slide Number Placeholder 8"/>
          <p:cNvSpPr>
            <a:spLocks noGrp="1"/>
          </p:cNvSpPr>
          <p:nvPr>
            <p:ph type="sldNum" sz="quarter" idx="15"/>
          </p:nvPr>
        </p:nvSpPr>
        <p:spPr/>
        <p:txBody>
          <a:bodyPr/>
          <a:lstStyle/>
          <a:p>
            <a:fld id="{5744759D-0EFF-4FB2-9CCE-04E00944F0FE}"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74F0C02-0EF4-4745-9D82-E8D3F59464E3}" type="datetime4">
              <a:rPr lang="en-US" smtClean="0"/>
              <a:pPr/>
              <a:t>April 17, 2012</a:t>
            </a:fld>
            <a:endParaRPr lang="en-US" dirty="0"/>
          </a:p>
        </p:txBody>
      </p:sp>
      <p:sp>
        <p:nvSpPr>
          <p:cNvPr id="9" name="Slide Number Placeholder 8"/>
          <p:cNvSpPr>
            <a:spLocks noGrp="1"/>
          </p:cNvSpPr>
          <p:nvPr>
            <p:ph type="sldNum" sz="quarter" idx="11"/>
          </p:nvPr>
        </p:nvSpPr>
        <p:spPr/>
        <p:txBody>
          <a:bodyPr/>
          <a:lstStyle/>
          <a:p>
            <a:fld id="{5744759D-0EFF-4FB2-9CCE-04E00944F0FE}"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7367800-479D-41B0-B3F2-2DCE95BA1381}" type="datetime4">
              <a:rPr lang="en-US" smtClean="0"/>
              <a:pPr/>
              <a:t>April 17, 2012</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744759D-0EFF-4FB2-9CCE-04E00944F0FE}"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ransition spd="slow">
    <p:fade/>
  </p:transition>
  <p:hf sldNum="0"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CA" sz="4000" b="1" dirty="0" smtClean="0">
                <a:solidFill>
                  <a:schemeClr val="tx1">
                    <a:lumMod val="75000"/>
                  </a:schemeClr>
                </a:solidFill>
                <a:effectLst>
                  <a:outerShdw blurRad="38100" dist="38100" dir="2700000" algn="tl">
                    <a:srgbClr val="000000">
                      <a:alpha val="43137"/>
                    </a:srgbClr>
                  </a:outerShdw>
                </a:effectLst>
                <a:latin typeface="Andalus" pitchFamily="18" charset="-78"/>
                <a:cs typeface="Andalus" pitchFamily="18" charset="-78"/>
              </a:rPr>
              <a:t>The Early Years</a:t>
            </a:r>
            <a:endParaRPr lang="en-CA" sz="4000" b="1" dirty="0">
              <a:solidFill>
                <a:schemeClr val="tx1">
                  <a:lumMod val="75000"/>
                </a:schemeClr>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3" name="Title 2"/>
          <p:cNvSpPr>
            <a:spLocks noGrp="1"/>
          </p:cNvSpPr>
          <p:nvPr>
            <p:ph type="ctrTitle"/>
          </p:nvPr>
        </p:nvSpPr>
        <p:spPr/>
        <p:txBody>
          <a:bodyPr/>
          <a:lstStyle/>
          <a:p>
            <a:r>
              <a:rPr lang="en-CA" sz="8700" b="1" dirty="0" smtClean="0">
                <a:solidFill>
                  <a:schemeClr val="accent2">
                    <a:lumMod val="50000"/>
                  </a:schemeClr>
                </a:solidFill>
                <a:effectLst>
                  <a:outerShdw blurRad="38100" dist="38100" dir="2700000" algn="tl">
                    <a:srgbClr val="000000">
                      <a:alpha val="43137"/>
                    </a:srgbClr>
                  </a:outerShdw>
                </a:effectLst>
                <a:latin typeface="Andalus" pitchFamily="18" charset="-78"/>
                <a:cs typeface="Andalus" pitchFamily="18" charset="-78"/>
              </a:rPr>
              <a:t>THE HOLOCAUST</a:t>
            </a:r>
            <a:endParaRPr lang="en-CA" sz="8700" b="1" dirty="0">
              <a:solidFill>
                <a:schemeClr val="accent2">
                  <a:lumMod val="50000"/>
                </a:schemeClr>
              </a:solidFill>
              <a:effectLst>
                <a:outerShdw blurRad="38100" dist="38100" dir="2700000" algn="tl">
                  <a:srgbClr val="000000">
                    <a:alpha val="43137"/>
                  </a:srgbClr>
                </a:outerShdw>
              </a:effectLst>
              <a:latin typeface="Andalus" pitchFamily="18" charset="-78"/>
              <a:cs typeface="Andalus" pitchFamily="18" charset="-78"/>
            </a:endParaRPr>
          </a:p>
        </p:txBody>
      </p:sp>
    </p:spTree>
    <p:extLst>
      <p:ext uri="{BB962C8B-B14F-4D97-AF65-F5344CB8AC3E}">
        <p14:creationId xmlns:p14="http://schemas.microsoft.com/office/powerpoint/2010/main" val="44753889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763688" y="1556792"/>
            <a:ext cx="5692868" cy="4032448"/>
          </a:xfrm>
        </p:spPr>
      </p:pic>
      <p:sp>
        <p:nvSpPr>
          <p:cNvPr id="3" name="Text Placeholder 2"/>
          <p:cNvSpPr>
            <a:spLocks noGrp="1"/>
          </p:cNvSpPr>
          <p:nvPr>
            <p:ph type="body" idx="2"/>
          </p:nvPr>
        </p:nvSpPr>
        <p:spPr>
          <a:xfrm>
            <a:off x="755576" y="5805264"/>
            <a:ext cx="7992888" cy="752872"/>
          </a:xfrm>
        </p:spPr>
        <p:txBody>
          <a:bodyPr>
            <a:noAutofit/>
          </a:bodyPr>
          <a:lstStyle/>
          <a:p>
            <a:pPr algn="ctr"/>
            <a:r>
              <a:rPr lang="en-CA" sz="2000" i="1" dirty="0" smtClean="0"/>
              <a:t>In 1940, the Nazis ordered the ghettos sealed, and Jews were denied access to the rest of the city.</a:t>
            </a:r>
            <a:endParaRPr lang="en-CA" sz="2000" i="1" dirty="0"/>
          </a:p>
        </p:txBody>
      </p:sp>
      <p:sp>
        <p:nvSpPr>
          <p:cNvPr id="4" name="Title 3"/>
          <p:cNvSpPr>
            <a:spLocks noGrp="1"/>
          </p:cNvSpPr>
          <p:nvPr>
            <p:ph type="title"/>
          </p:nvPr>
        </p:nvSpPr>
        <p:spPr>
          <a:xfrm>
            <a:off x="395536" y="457200"/>
            <a:ext cx="8367464" cy="1066800"/>
          </a:xfrm>
        </p:spPr>
        <p:txBody>
          <a:bodyPr>
            <a:normAutofit/>
          </a:bodyPr>
          <a:lstStyle/>
          <a:p>
            <a:r>
              <a:rPr lang="en-CA" sz="4200" dirty="0">
                <a:solidFill>
                  <a:schemeClr val="accent2">
                    <a:lumMod val="50000"/>
                  </a:schemeClr>
                </a:solidFill>
                <a:effectLst>
                  <a:outerShdw blurRad="38100" dist="38100" dir="2700000" algn="tl">
                    <a:srgbClr val="000000">
                      <a:alpha val="43137"/>
                    </a:srgbClr>
                  </a:outerShdw>
                </a:effectLst>
              </a:rPr>
              <a:t>The </a:t>
            </a:r>
            <a:r>
              <a:rPr lang="en-CA" sz="4200" dirty="0" smtClean="0">
                <a:solidFill>
                  <a:schemeClr val="accent2">
                    <a:lumMod val="50000"/>
                  </a:schemeClr>
                </a:solidFill>
                <a:effectLst>
                  <a:outerShdw blurRad="38100" dist="38100" dir="2700000" algn="tl">
                    <a:srgbClr val="000000">
                      <a:alpha val="43137"/>
                    </a:srgbClr>
                  </a:outerShdw>
                </a:effectLst>
              </a:rPr>
              <a:t>Ghettos—The Walls</a:t>
            </a:r>
            <a:endParaRPr lang="en-CA" sz="4200" dirty="0"/>
          </a:p>
        </p:txBody>
      </p:sp>
    </p:spTree>
    <p:extLst>
      <p:ext uri="{BB962C8B-B14F-4D97-AF65-F5344CB8AC3E}">
        <p14:creationId xmlns:p14="http://schemas.microsoft.com/office/powerpoint/2010/main" val="78599265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CA" b="1" dirty="0" smtClean="0">
                <a:solidFill>
                  <a:schemeClr val="accent2">
                    <a:lumMod val="50000"/>
                  </a:schemeClr>
                </a:solidFill>
                <a:effectLst>
                  <a:outerShdw blurRad="38100" dist="38100" dir="2700000" algn="tl">
                    <a:srgbClr val="000000">
                      <a:alpha val="43137"/>
                    </a:srgbClr>
                  </a:outerShdw>
                </a:effectLst>
              </a:rPr>
              <a:t>The Warsaw Ghetto Uprising</a:t>
            </a:r>
            <a:endParaRPr lang="en-CA" b="1" dirty="0">
              <a:solidFill>
                <a:schemeClr val="accent2">
                  <a:lumMod val="50000"/>
                </a:schemeClr>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3779912" y="1412775"/>
            <a:ext cx="5112568" cy="5218509"/>
          </a:xfrm>
        </p:spPr>
        <p:txBody>
          <a:bodyPr/>
          <a:lstStyle/>
          <a:p>
            <a:r>
              <a:rPr lang="en-CA" dirty="0" smtClean="0"/>
              <a:t>Supported by the Polish underground, Jews of the Warsaw Ghetto violently resisted its liquidation.</a:t>
            </a:r>
          </a:p>
          <a:p>
            <a:r>
              <a:rPr lang="en-CA" dirty="0" smtClean="0"/>
              <a:t>The fighting lasted from January-May of 1943.</a:t>
            </a:r>
          </a:p>
          <a:p>
            <a:r>
              <a:rPr lang="en-CA" dirty="0"/>
              <a:t>R</a:t>
            </a:r>
            <a:r>
              <a:rPr lang="en-CA" dirty="0" smtClean="0"/>
              <a:t>esisters were poorly armed &amp; supplied—no match for the Nazi counterattack.</a:t>
            </a:r>
          </a:p>
          <a:p>
            <a:r>
              <a:rPr lang="en-CA" dirty="0"/>
              <a:t>R</a:t>
            </a:r>
            <a:r>
              <a:rPr lang="en-CA" dirty="0" smtClean="0"/>
              <a:t>esidents were severely punished &amp; ghetto was burned.</a:t>
            </a:r>
            <a:endParaRPr lang="en-CA"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412776"/>
            <a:ext cx="3512071" cy="248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4" y="4242560"/>
            <a:ext cx="3512071" cy="238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9602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p:cTn id="23" dur="500" fill="hold"/>
                                        <p:tgtEl>
                                          <p:spTgt spid="3074"/>
                                        </p:tgtEl>
                                        <p:attrNameLst>
                                          <p:attrName>ppt_w</p:attrName>
                                        </p:attrNameLst>
                                      </p:cBhvr>
                                      <p:tavLst>
                                        <p:tav tm="0">
                                          <p:val>
                                            <p:fltVal val="0"/>
                                          </p:val>
                                        </p:tav>
                                        <p:tav tm="100000">
                                          <p:val>
                                            <p:strVal val="#ppt_w"/>
                                          </p:val>
                                        </p:tav>
                                      </p:tavLst>
                                    </p:anim>
                                    <p:anim calcmode="lin" valueType="num">
                                      <p:cBhvr>
                                        <p:cTn id="24" dur="500" fill="hold"/>
                                        <p:tgtEl>
                                          <p:spTgt spid="3074"/>
                                        </p:tgtEl>
                                        <p:attrNameLst>
                                          <p:attrName>ppt_h</p:attrName>
                                        </p:attrNameLst>
                                      </p:cBhvr>
                                      <p:tavLst>
                                        <p:tav tm="0">
                                          <p:val>
                                            <p:fltVal val="0"/>
                                          </p:val>
                                        </p:tav>
                                        <p:tav tm="100000">
                                          <p:val>
                                            <p:strVal val="#ppt_h"/>
                                          </p:val>
                                        </p:tav>
                                      </p:tavLst>
                                    </p:anim>
                                    <p:animEffect transition="in" filter="fade">
                                      <p:cBhvr>
                                        <p:cTn id="25" dur="500"/>
                                        <p:tgtEl>
                                          <p:spTgt spid="307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ppt_y"/>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075"/>
                                        </p:tgtEl>
                                        <p:attrNameLst>
                                          <p:attrName>style.visibility</p:attrName>
                                        </p:attrNameLst>
                                      </p:cBhvr>
                                      <p:to>
                                        <p:strVal val="visible"/>
                                      </p:to>
                                    </p:set>
                                    <p:anim calcmode="lin" valueType="num">
                                      <p:cBhvr>
                                        <p:cTn id="34" dur="500" fill="hold"/>
                                        <p:tgtEl>
                                          <p:spTgt spid="3075"/>
                                        </p:tgtEl>
                                        <p:attrNameLst>
                                          <p:attrName>ppt_w</p:attrName>
                                        </p:attrNameLst>
                                      </p:cBhvr>
                                      <p:tavLst>
                                        <p:tav tm="0">
                                          <p:val>
                                            <p:fltVal val="0"/>
                                          </p:val>
                                        </p:tav>
                                        <p:tav tm="100000">
                                          <p:val>
                                            <p:strVal val="#ppt_w"/>
                                          </p:val>
                                        </p:tav>
                                      </p:tavLst>
                                    </p:anim>
                                    <p:anim calcmode="lin" valueType="num">
                                      <p:cBhvr>
                                        <p:cTn id="35" dur="500" fill="hold"/>
                                        <p:tgtEl>
                                          <p:spTgt spid="3075"/>
                                        </p:tgtEl>
                                        <p:attrNameLst>
                                          <p:attrName>ppt_h</p:attrName>
                                        </p:attrNameLst>
                                      </p:cBhvr>
                                      <p:tavLst>
                                        <p:tav tm="0">
                                          <p:val>
                                            <p:fltVal val="0"/>
                                          </p:val>
                                        </p:tav>
                                        <p:tav tm="100000">
                                          <p:val>
                                            <p:strVal val="#ppt_h"/>
                                          </p:val>
                                        </p:tav>
                                      </p:tavLst>
                                    </p:anim>
                                    <p:animEffect transition="in" filter="fade">
                                      <p:cBhvr>
                                        <p:cTn id="36"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23528" y="1524000"/>
            <a:ext cx="8568952" cy="5001344"/>
          </a:xfrm>
        </p:spPr>
        <p:txBody>
          <a:bodyPr>
            <a:normAutofit lnSpcReduction="10000"/>
          </a:bodyPr>
          <a:lstStyle/>
          <a:p>
            <a:pPr marL="0" indent="0">
              <a:buNone/>
            </a:pPr>
            <a:r>
              <a:rPr lang="en-CA" dirty="0" smtClean="0"/>
              <a:t>Any of the following acts committed with intent to destroy, in whole or in part, a national, ethnic, racial or religious group:</a:t>
            </a:r>
          </a:p>
          <a:p>
            <a:pPr marL="880110" lvl="1" indent="-514350">
              <a:buFont typeface="+mj-lt"/>
              <a:buAutoNum type="alphaLcParenR"/>
            </a:pPr>
            <a:r>
              <a:rPr lang="en-CA" dirty="0" smtClean="0"/>
              <a:t>Killing members of the group</a:t>
            </a:r>
          </a:p>
          <a:p>
            <a:pPr marL="880110" lvl="1" indent="-514350">
              <a:buFont typeface="+mj-lt"/>
              <a:buAutoNum type="alphaLcParenR"/>
            </a:pPr>
            <a:r>
              <a:rPr lang="en-CA" dirty="0" smtClean="0"/>
              <a:t>Causing serious bodily or mental harm to members of the group</a:t>
            </a:r>
          </a:p>
          <a:p>
            <a:pPr marL="880110" lvl="1" indent="-514350">
              <a:buFont typeface="+mj-lt"/>
              <a:buAutoNum type="alphaLcParenR"/>
            </a:pPr>
            <a:r>
              <a:rPr lang="en-CA" dirty="0" smtClean="0"/>
              <a:t>Deliberately inflicting on the group conditions of life calculated to bring about its physical destruction, in whole or in part</a:t>
            </a:r>
          </a:p>
          <a:p>
            <a:pPr marL="880110" lvl="1" indent="-514350">
              <a:buFont typeface="+mj-lt"/>
              <a:buAutoNum type="alphaLcParenR"/>
            </a:pPr>
            <a:r>
              <a:rPr lang="en-CA" dirty="0" smtClean="0"/>
              <a:t>Imposing measures intended to prevent births within the group</a:t>
            </a:r>
          </a:p>
          <a:p>
            <a:pPr marL="880110" lvl="1" indent="-514350">
              <a:buFont typeface="+mj-lt"/>
              <a:buAutoNum type="alphaLcParenR"/>
            </a:pPr>
            <a:r>
              <a:rPr lang="en-CA" dirty="0" smtClean="0"/>
              <a:t>Forcibly transferring children of the group to another group</a:t>
            </a:r>
          </a:p>
          <a:p>
            <a:pPr marL="880110" lvl="1" indent="-514350">
              <a:buFont typeface="+mj-lt"/>
              <a:buAutoNum type="alphaLcParenR"/>
            </a:pPr>
            <a:endParaRPr lang="en-CA" dirty="0"/>
          </a:p>
        </p:txBody>
      </p:sp>
      <p:sp>
        <p:nvSpPr>
          <p:cNvPr id="5" name="Title 4"/>
          <p:cNvSpPr>
            <a:spLocks noGrp="1"/>
          </p:cNvSpPr>
          <p:nvPr>
            <p:ph type="title"/>
          </p:nvPr>
        </p:nvSpPr>
        <p:spPr/>
        <p:txBody>
          <a:bodyPr/>
          <a:lstStyle/>
          <a:p>
            <a:r>
              <a:rPr lang="en-CA" b="1" dirty="0" smtClean="0">
                <a:solidFill>
                  <a:schemeClr val="accent2">
                    <a:lumMod val="50000"/>
                  </a:schemeClr>
                </a:solidFill>
                <a:effectLst>
                  <a:outerShdw blurRad="38100" dist="38100" dir="2700000" algn="tl">
                    <a:srgbClr val="000000">
                      <a:alpha val="43137"/>
                    </a:srgbClr>
                  </a:outerShdw>
                </a:effectLst>
              </a:rPr>
              <a:t>The UN definition of genocide:</a:t>
            </a:r>
            <a:endParaRPr lang="en-CA" dirty="0"/>
          </a:p>
        </p:txBody>
      </p:sp>
    </p:spTree>
    <p:extLst>
      <p:ext uri="{BB962C8B-B14F-4D97-AF65-F5344CB8AC3E}">
        <p14:creationId xmlns:p14="http://schemas.microsoft.com/office/powerpoint/2010/main" val="24143309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CA" sz="4000" b="1" dirty="0" smtClean="0">
                <a:solidFill>
                  <a:schemeClr val="tx1">
                    <a:lumMod val="75000"/>
                  </a:schemeClr>
                </a:solidFill>
                <a:effectLst>
                  <a:outerShdw blurRad="38100" dist="38100" dir="2700000" algn="tl">
                    <a:srgbClr val="000000">
                      <a:alpha val="43137"/>
                    </a:srgbClr>
                  </a:outerShdw>
                </a:effectLst>
                <a:latin typeface="Andalus" pitchFamily="18" charset="-78"/>
                <a:cs typeface="Andalus" pitchFamily="18" charset="-78"/>
              </a:rPr>
              <a:t>The Final Solution</a:t>
            </a:r>
            <a:endParaRPr lang="en-CA" sz="4000" b="1" dirty="0">
              <a:solidFill>
                <a:schemeClr val="tx1">
                  <a:lumMod val="75000"/>
                </a:schemeClr>
              </a:solidFill>
              <a:effectLst>
                <a:outerShdw blurRad="38100" dist="38100" dir="2700000" algn="tl">
                  <a:srgbClr val="000000">
                    <a:alpha val="43137"/>
                  </a:srgbClr>
                </a:outerShdw>
              </a:effectLst>
              <a:latin typeface="Andalus" pitchFamily="18" charset="-78"/>
              <a:cs typeface="Andalus" pitchFamily="18" charset="-78"/>
            </a:endParaRPr>
          </a:p>
          <a:p>
            <a:endParaRPr lang="en-CA" dirty="0"/>
          </a:p>
        </p:txBody>
      </p:sp>
      <p:sp>
        <p:nvSpPr>
          <p:cNvPr id="4" name="Title 3"/>
          <p:cNvSpPr>
            <a:spLocks noGrp="1"/>
          </p:cNvSpPr>
          <p:nvPr>
            <p:ph type="ctrTitle"/>
          </p:nvPr>
        </p:nvSpPr>
        <p:spPr/>
        <p:txBody>
          <a:bodyPr/>
          <a:lstStyle/>
          <a:p>
            <a:r>
              <a:rPr lang="en-CA" sz="8700" b="1" dirty="0">
                <a:solidFill>
                  <a:schemeClr val="accent2">
                    <a:lumMod val="50000"/>
                  </a:schemeClr>
                </a:solidFill>
                <a:effectLst>
                  <a:outerShdw blurRad="38100" dist="38100" dir="2700000" algn="tl">
                    <a:srgbClr val="000000">
                      <a:alpha val="43137"/>
                    </a:srgbClr>
                  </a:outerShdw>
                </a:effectLst>
                <a:latin typeface="Andalus" pitchFamily="18" charset="-78"/>
                <a:cs typeface="Andalus" pitchFamily="18" charset="-78"/>
              </a:rPr>
              <a:t>THE HOLOCAUST</a:t>
            </a:r>
            <a:endParaRPr lang="en-CA" sz="8700" dirty="0"/>
          </a:p>
        </p:txBody>
      </p:sp>
    </p:spTree>
    <p:extLst>
      <p:ext uri="{BB962C8B-B14F-4D97-AF65-F5344CB8AC3E}">
        <p14:creationId xmlns:p14="http://schemas.microsoft.com/office/powerpoint/2010/main" val="419438637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4784"/>
            <a:ext cx="8229600" cy="4611216"/>
          </a:xfrm>
        </p:spPr>
        <p:txBody>
          <a:bodyPr>
            <a:normAutofit/>
          </a:bodyPr>
          <a:lstStyle/>
          <a:p>
            <a:r>
              <a:rPr lang="en-CA" sz="3200" dirty="0" smtClean="0"/>
              <a:t>Jan. 1942: SS officials plan the Final Solution.</a:t>
            </a:r>
          </a:p>
          <a:p>
            <a:r>
              <a:rPr lang="en-CA" sz="3200" dirty="0" smtClean="0"/>
              <a:t>Their goal: exterminate 11 million Jews.</a:t>
            </a:r>
          </a:p>
          <a:p>
            <a:r>
              <a:rPr lang="en-CA" sz="3200" dirty="0" smtClean="0"/>
              <a:t>Decided gas chambers would be the most efficient way of achieving this goal.</a:t>
            </a:r>
          </a:p>
          <a:p>
            <a:r>
              <a:rPr lang="en-CA" sz="3200" dirty="0"/>
              <a:t>O</a:t>
            </a:r>
            <a:r>
              <a:rPr lang="en-CA" sz="3200" dirty="0" smtClean="0"/>
              <a:t>rdered workers to speed up the construction of gas chambers &amp; death camps.</a:t>
            </a:r>
            <a:endParaRPr lang="en-CA" sz="3200" dirty="0"/>
          </a:p>
        </p:txBody>
      </p:sp>
      <p:sp>
        <p:nvSpPr>
          <p:cNvPr id="2" name="Title 1"/>
          <p:cNvSpPr>
            <a:spLocks noGrp="1"/>
          </p:cNvSpPr>
          <p:nvPr>
            <p:ph type="title"/>
          </p:nvPr>
        </p:nvSpPr>
        <p:spPr/>
        <p:txBody>
          <a:bodyPr/>
          <a:lstStyle/>
          <a:p>
            <a:r>
              <a:rPr lang="en-CA" b="1" dirty="0" smtClean="0">
                <a:solidFill>
                  <a:schemeClr val="accent2">
                    <a:lumMod val="50000"/>
                  </a:schemeClr>
                </a:solidFill>
                <a:effectLst>
                  <a:outerShdw blurRad="38100" dist="38100" dir="2700000" algn="tl">
                    <a:srgbClr val="000000">
                      <a:alpha val="43137"/>
                    </a:srgbClr>
                  </a:outerShdw>
                </a:effectLst>
              </a:rPr>
              <a:t>The Wannsee Conference</a:t>
            </a:r>
            <a:endParaRPr lang="en-CA"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55182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smtClean="0">
                <a:solidFill>
                  <a:schemeClr val="accent2">
                    <a:lumMod val="50000"/>
                  </a:schemeClr>
                </a:solidFill>
                <a:effectLst>
                  <a:outerShdw blurRad="38100" dist="38100" dir="2700000" algn="tl">
                    <a:srgbClr val="000000">
                      <a:alpha val="43137"/>
                    </a:srgbClr>
                  </a:outerShdw>
                </a:effectLst>
              </a:rPr>
              <a:t>The Camps</a:t>
            </a:r>
            <a:endParaRPr lang="en-CA" dirty="0"/>
          </a:p>
        </p:txBody>
      </p:sp>
      <p:sp>
        <p:nvSpPr>
          <p:cNvPr id="5" name="Content Placeholder 4"/>
          <p:cNvSpPr>
            <a:spLocks noGrp="1"/>
          </p:cNvSpPr>
          <p:nvPr>
            <p:ph sz="half" idx="1"/>
          </p:nvPr>
        </p:nvSpPr>
        <p:spPr>
          <a:xfrm>
            <a:off x="251520" y="1524000"/>
            <a:ext cx="4824536" cy="5073352"/>
          </a:xfrm>
        </p:spPr>
        <p:txBody>
          <a:bodyPr>
            <a:normAutofit/>
          </a:bodyPr>
          <a:lstStyle/>
          <a:p>
            <a:r>
              <a:rPr lang="en-CA" dirty="0"/>
              <a:t>A</a:t>
            </a:r>
            <a:r>
              <a:rPr lang="en-CA" dirty="0" smtClean="0"/>
              <a:t>ll ghettos were liquidated &amp; Jews sent to either concentration camps (slave labour) or death camps.</a:t>
            </a:r>
          </a:p>
          <a:p>
            <a:r>
              <a:rPr lang="en-CA" dirty="0" smtClean="0"/>
              <a:t>Upon arrival at death camps, Jews were divided into 2 groups:</a:t>
            </a:r>
          </a:p>
          <a:p>
            <a:pPr marL="822960" lvl="1" indent="-457200">
              <a:buFont typeface="+mj-lt"/>
              <a:buAutoNum type="arabicPeriod"/>
            </a:pPr>
            <a:r>
              <a:rPr lang="en-CA" dirty="0" smtClean="0"/>
              <a:t>Healthy enough to work (“productive annihilation”)</a:t>
            </a:r>
          </a:p>
          <a:p>
            <a:pPr marL="822960" lvl="1" indent="-457200">
              <a:buFont typeface="+mj-lt"/>
              <a:buAutoNum type="arabicPeriod"/>
            </a:pPr>
            <a:r>
              <a:rPr lang="en-CA" dirty="0" smtClean="0"/>
              <a:t>Unable to work, to be immediately gassed</a:t>
            </a:r>
            <a:endParaRPr lang="en-CA"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28743" y="3501008"/>
            <a:ext cx="3716532" cy="2758058"/>
          </a:xfr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743" y="476672"/>
            <a:ext cx="3653107"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95311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ppt_y"/>
                                          </p:val>
                                        </p:tav>
                                        <p:tav tm="100000">
                                          <p:val>
                                            <p:strVal val="#ppt_y"/>
                                          </p:val>
                                        </p:tav>
                                      </p:tavLst>
                                    </p:anim>
                                  </p:childTnLst>
                                </p:cTn>
                              </p:par>
                              <p:par>
                                <p:cTn id="34" presetID="53" presetClass="entr" presetSubtype="16"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1196752"/>
            <a:ext cx="7983068" cy="5184576"/>
          </a:xfrm>
        </p:spPr>
      </p:pic>
      <p:sp>
        <p:nvSpPr>
          <p:cNvPr id="5" name="Title 4"/>
          <p:cNvSpPr>
            <a:spLocks noGrp="1"/>
          </p:cNvSpPr>
          <p:nvPr>
            <p:ph type="title"/>
          </p:nvPr>
        </p:nvSpPr>
        <p:spPr>
          <a:xfrm>
            <a:off x="467544" y="332656"/>
            <a:ext cx="8229600" cy="750912"/>
          </a:xfrm>
        </p:spPr>
        <p:txBody>
          <a:bodyPr/>
          <a:lstStyle/>
          <a:p>
            <a:pPr algn="ctr"/>
            <a:r>
              <a:rPr lang="en-CA" b="1" dirty="0" smtClean="0">
                <a:solidFill>
                  <a:schemeClr val="accent2">
                    <a:lumMod val="50000"/>
                  </a:schemeClr>
                </a:solidFill>
                <a:effectLst>
                  <a:outerShdw blurRad="38100" dist="38100" dir="2700000" algn="tl">
                    <a:srgbClr val="000000">
                      <a:alpha val="43137"/>
                    </a:srgbClr>
                  </a:outerShdw>
                </a:effectLst>
              </a:rPr>
              <a:t>Map of the Camps</a:t>
            </a:r>
            <a:endParaRPr lang="en-CA" dirty="0"/>
          </a:p>
        </p:txBody>
      </p:sp>
    </p:spTree>
    <p:extLst>
      <p:ext uri="{BB962C8B-B14F-4D97-AF65-F5344CB8AC3E}">
        <p14:creationId xmlns:p14="http://schemas.microsoft.com/office/powerpoint/2010/main" val="426525591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855983"/>
            <a:ext cx="7344816" cy="5794418"/>
          </a:xfrm>
        </p:spPr>
      </p:pic>
      <p:sp>
        <p:nvSpPr>
          <p:cNvPr id="3" name="Title 2"/>
          <p:cNvSpPr>
            <a:spLocks noGrp="1"/>
          </p:cNvSpPr>
          <p:nvPr>
            <p:ph type="title"/>
          </p:nvPr>
        </p:nvSpPr>
        <p:spPr>
          <a:xfrm>
            <a:off x="457200" y="152400"/>
            <a:ext cx="8229600" cy="756320"/>
          </a:xfrm>
        </p:spPr>
        <p:txBody>
          <a:bodyPr/>
          <a:lstStyle/>
          <a:p>
            <a:pPr algn="ctr"/>
            <a:r>
              <a:rPr lang="en-CA" b="1" dirty="0" smtClean="0">
                <a:solidFill>
                  <a:schemeClr val="accent2">
                    <a:lumMod val="50000"/>
                  </a:schemeClr>
                </a:solidFill>
                <a:effectLst>
                  <a:outerShdw blurRad="38100" dist="38100" dir="2700000" algn="tl">
                    <a:srgbClr val="000000">
                      <a:alpha val="43137"/>
                    </a:srgbClr>
                  </a:outerShdw>
                </a:effectLst>
              </a:rPr>
              <a:t>Aerial View of Birkenau</a:t>
            </a:r>
            <a:endParaRPr lang="en-CA" dirty="0"/>
          </a:p>
        </p:txBody>
      </p:sp>
    </p:spTree>
    <p:extLst>
      <p:ext uri="{BB962C8B-B14F-4D97-AF65-F5344CB8AC3E}">
        <p14:creationId xmlns:p14="http://schemas.microsoft.com/office/powerpoint/2010/main" val="170313008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CA" b="1" dirty="0" smtClean="0">
                <a:solidFill>
                  <a:schemeClr val="accent2">
                    <a:lumMod val="50000"/>
                  </a:schemeClr>
                </a:solidFill>
                <a:effectLst>
                  <a:outerShdw blurRad="38100" dist="38100" dir="2700000" algn="tl">
                    <a:srgbClr val="000000">
                      <a:alpha val="43137"/>
                    </a:srgbClr>
                  </a:outerShdw>
                </a:effectLst>
              </a:rPr>
              <a:t>Liberation</a:t>
            </a:r>
            <a:endParaRPr lang="en-CA"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429" y="0"/>
            <a:ext cx="3141718" cy="2232273"/>
          </a:xfrm>
        </p:spPr>
      </p:pic>
      <p:sp>
        <p:nvSpPr>
          <p:cNvPr id="6" name="Content Placeholder 5"/>
          <p:cNvSpPr>
            <a:spLocks noGrp="1"/>
          </p:cNvSpPr>
          <p:nvPr>
            <p:ph sz="half" idx="2"/>
          </p:nvPr>
        </p:nvSpPr>
        <p:spPr>
          <a:xfrm>
            <a:off x="3275856" y="1524000"/>
            <a:ext cx="5688632" cy="5001344"/>
          </a:xfrm>
        </p:spPr>
        <p:txBody>
          <a:bodyPr>
            <a:normAutofit/>
          </a:bodyPr>
          <a:lstStyle/>
          <a:p>
            <a:r>
              <a:rPr lang="en-CA" sz="2800" dirty="0" smtClean="0"/>
              <a:t>Allied advance in 1944 began to liberate the concentration camps.</a:t>
            </a:r>
          </a:p>
          <a:p>
            <a:r>
              <a:rPr lang="en-CA" sz="2800" dirty="0"/>
              <a:t>W</a:t>
            </a:r>
            <a:r>
              <a:rPr lang="en-CA" sz="2800" dirty="0" smtClean="0"/>
              <a:t>inter 1944-45</a:t>
            </a:r>
            <a:r>
              <a:rPr lang="en-CA" sz="2800" dirty="0"/>
              <a:t>:</a:t>
            </a:r>
            <a:r>
              <a:rPr lang="en-CA" sz="2800" dirty="0" smtClean="0"/>
              <a:t> outlying camps abandoned &amp; Jews were sent on forced death marches to camps farther away from the front lines.</a:t>
            </a:r>
          </a:p>
          <a:p>
            <a:r>
              <a:rPr lang="en-CA" sz="2800" dirty="0" smtClean="0"/>
              <a:t>As the camps were liberated, the true horrors of the Holocaust became known.</a:t>
            </a:r>
            <a:endParaRPr lang="en-CA" sz="2800" dirty="0"/>
          </a:p>
        </p:txBody>
      </p:sp>
      <p:pic>
        <p:nvPicPr>
          <p:cNvPr id="6146" name="Picture 2" descr="C:\Users\Jessica\Pictures\Holocaust\liberation_dacha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42531"/>
            <a:ext cx="3131840" cy="2065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essica\Pictures\Holocaust\liberation_buchenwald_wiesel_7th_from_lef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08297"/>
            <a:ext cx="3131840" cy="254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1077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essica\Pictures\Holocaust\cloth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59"/>
          <a:stretch/>
        </p:blipFill>
        <p:spPr bwMode="auto">
          <a:xfrm>
            <a:off x="323528" y="3194820"/>
            <a:ext cx="3931839" cy="3331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3" name="Picture 3" descr="C:\Users\Jessica\Pictures\Holocaust\prayer_shawls.jpg"/>
          <p:cNvPicPr>
            <a:picLocks noChangeAspect="1" noChangeArrowheads="1"/>
          </p:cNvPicPr>
          <p:nvPr/>
        </p:nvPicPr>
        <p:blipFill rotWithShape="1">
          <a:blip r:embed="rId4">
            <a:extLst>
              <a:ext uri="{28A0092B-C50C-407E-A947-70E740481C1C}">
                <a14:useLocalDpi xmlns:a14="http://schemas.microsoft.com/office/drawing/2010/main" val="0"/>
              </a:ext>
            </a:extLst>
          </a:blip>
          <a:srcRect l="5671"/>
          <a:stretch/>
        </p:blipFill>
        <p:spPr bwMode="auto">
          <a:xfrm>
            <a:off x="4446201" y="332656"/>
            <a:ext cx="4359463" cy="26838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4" name="Picture 4" descr="C:\Users\Jessica\Pictures\Holocaust\wedding_rings.jpg"/>
          <p:cNvPicPr>
            <a:picLocks noChangeAspect="1" noChangeArrowheads="1"/>
          </p:cNvPicPr>
          <p:nvPr/>
        </p:nvPicPr>
        <p:blipFill rotWithShape="1">
          <a:blip r:embed="rId5">
            <a:extLst>
              <a:ext uri="{28A0092B-C50C-407E-A947-70E740481C1C}">
                <a14:useLocalDpi xmlns:a14="http://schemas.microsoft.com/office/drawing/2010/main" val="0"/>
              </a:ext>
            </a:extLst>
          </a:blip>
          <a:srcRect b="5273"/>
          <a:stretch/>
        </p:blipFill>
        <p:spPr bwMode="auto">
          <a:xfrm>
            <a:off x="4446201" y="3194820"/>
            <a:ext cx="4359463" cy="3331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5" name="Picture 5" descr="C:\Users\Jessica\Pictures\Holocaust\suitcas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9" y="332656"/>
            <a:ext cx="3931838" cy="26838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272197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6048672"/>
          </a:xfrm>
        </p:spPr>
        <p:txBody>
          <a:bodyPr>
            <a:normAutofit/>
          </a:bodyPr>
          <a:lstStyle/>
          <a:p>
            <a:pPr marL="0" indent="0" algn="ctr">
              <a:buNone/>
            </a:pPr>
            <a:r>
              <a:rPr lang="en-CA" sz="5400" b="1" dirty="0" smtClean="0">
                <a:solidFill>
                  <a:schemeClr val="accent2">
                    <a:lumMod val="50000"/>
                  </a:schemeClr>
                </a:solidFill>
                <a:effectLst>
                  <a:outerShdw blurRad="38100" dist="38100" dir="2700000" algn="tl">
                    <a:srgbClr val="000000">
                      <a:alpha val="43137"/>
                    </a:srgbClr>
                  </a:outerShdw>
                </a:effectLst>
              </a:rPr>
              <a:t>HOLOCAUST</a:t>
            </a:r>
          </a:p>
          <a:p>
            <a:pPr marL="0" indent="0" algn="ctr">
              <a:buNone/>
            </a:pPr>
            <a:r>
              <a:rPr lang="en-CA" sz="2800" i="1" dirty="0" smtClean="0">
                <a:effectLst>
                  <a:outerShdw blurRad="38100" dist="38100" dir="2700000" algn="tl">
                    <a:srgbClr val="000000">
                      <a:alpha val="43137"/>
                    </a:srgbClr>
                  </a:outerShdw>
                </a:effectLst>
              </a:rPr>
              <a:t>A burnt religious offering, willingly made</a:t>
            </a:r>
          </a:p>
          <a:p>
            <a:pPr marL="0" indent="0" algn="ctr">
              <a:buNone/>
            </a:pPr>
            <a:endParaRPr lang="en-CA" i="1" dirty="0"/>
          </a:p>
          <a:p>
            <a:pPr marL="0" indent="0" algn="ctr">
              <a:buNone/>
            </a:pPr>
            <a:r>
              <a:rPr lang="en-CA" sz="5400" b="1" dirty="0" smtClean="0">
                <a:solidFill>
                  <a:schemeClr val="accent2">
                    <a:lumMod val="50000"/>
                  </a:schemeClr>
                </a:solidFill>
                <a:effectLst>
                  <a:outerShdw blurRad="38100" dist="38100" dir="2700000" algn="tl">
                    <a:srgbClr val="000000">
                      <a:alpha val="43137"/>
                    </a:srgbClr>
                  </a:outerShdw>
                </a:effectLst>
              </a:rPr>
              <a:t>SHOAH</a:t>
            </a:r>
          </a:p>
          <a:p>
            <a:pPr marL="0" indent="0" algn="ctr">
              <a:buNone/>
            </a:pPr>
            <a:r>
              <a:rPr lang="en-CA" sz="2800" i="1" dirty="0" smtClean="0">
                <a:effectLst>
                  <a:outerShdw blurRad="38100" dist="38100" dir="2700000" algn="tl">
                    <a:srgbClr val="000000">
                      <a:alpha val="43137"/>
                    </a:srgbClr>
                  </a:outerShdw>
                </a:effectLst>
              </a:rPr>
              <a:t>A destruction or calamity (an event that brings terrible loss, lasting suffering or severe affliction)</a:t>
            </a:r>
            <a:endParaRPr lang="en-CA" sz="2800" i="1" dirty="0"/>
          </a:p>
          <a:p>
            <a:pPr marL="0" indent="0" algn="ctr">
              <a:buNone/>
            </a:pPr>
            <a:endParaRPr lang="en-CA" b="1" dirty="0">
              <a:solidFill>
                <a:schemeClr val="accent2">
                  <a:lumMod val="50000"/>
                </a:schemeClr>
              </a:solidFill>
              <a:effectLst>
                <a:outerShdw blurRad="38100" dist="38100" dir="2700000" algn="tl">
                  <a:srgbClr val="000000">
                    <a:alpha val="43137"/>
                  </a:srgbClr>
                </a:outerShdw>
              </a:effectLst>
            </a:endParaRPr>
          </a:p>
          <a:p>
            <a:pPr marL="0" indent="0" algn="ctr">
              <a:buNone/>
            </a:pPr>
            <a:r>
              <a:rPr lang="en-CA" sz="5400" b="1" dirty="0" smtClean="0">
                <a:solidFill>
                  <a:schemeClr val="accent2">
                    <a:lumMod val="50000"/>
                  </a:schemeClr>
                </a:solidFill>
                <a:effectLst>
                  <a:outerShdw blurRad="38100" dist="38100" dir="2700000" algn="tl">
                    <a:srgbClr val="000000">
                      <a:alpha val="43137"/>
                    </a:srgbClr>
                  </a:outerShdw>
                </a:effectLst>
              </a:rPr>
              <a:t>THE FINAL SOLUTION</a:t>
            </a:r>
          </a:p>
          <a:p>
            <a:pPr marL="0" indent="0" algn="ctr">
              <a:buNone/>
            </a:pPr>
            <a:r>
              <a:rPr lang="en-CA" sz="2800" i="1" dirty="0" smtClean="0">
                <a:effectLst>
                  <a:outerShdw blurRad="38100" dist="38100" dir="2700000" algn="tl">
                    <a:srgbClr val="000000">
                      <a:alpha val="43137"/>
                    </a:srgbClr>
                  </a:outerShdw>
                </a:effectLst>
              </a:rPr>
              <a:t>The Nazi term for their planned annihilation of the Jews of Europe</a:t>
            </a:r>
            <a:endParaRPr lang="en-CA" sz="2800" i="1" dirty="0"/>
          </a:p>
          <a:p>
            <a:pPr marL="0" indent="0" algn="ctr">
              <a:buNone/>
            </a:pPr>
            <a:endParaRPr lang="en-CA"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1102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749"/>
                                          </p:stCondLst>
                                        </p:cTn>
                                        <p:tgtEl>
                                          <p:spTgt spid="2">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Jessica\Pictures\Holocaust\shoes_200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466" y="3573016"/>
            <a:ext cx="4303470" cy="2701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196" name="Picture 4" descr="C:\Users\Jessica\Pictures\Holocaust\shoes_auschwit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3" y="332656"/>
            <a:ext cx="3981175" cy="288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3136" y="423786"/>
            <a:ext cx="4114800" cy="2790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788" y="3573016"/>
            <a:ext cx="3729730" cy="2708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200" name="Picture 8" descr="C:\Users\Jessica\Pictures\Holocaust\shoes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95712">
            <a:off x="3290887" y="2538412"/>
            <a:ext cx="2562225" cy="1781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420324"/>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2">
                    <a:lumMod val="50000"/>
                  </a:schemeClr>
                </a:solidFill>
                <a:effectLst>
                  <a:outerShdw blurRad="38100" dist="38100" dir="2700000" algn="tl">
                    <a:srgbClr val="000000">
                      <a:alpha val="43137"/>
                    </a:srgbClr>
                  </a:outerShdw>
                </a:effectLst>
              </a:rPr>
              <a:t>The Nuremberg Trials</a:t>
            </a:r>
            <a:endParaRPr lang="en-CA" dirty="0"/>
          </a:p>
        </p:txBody>
      </p:sp>
      <p:sp>
        <p:nvSpPr>
          <p:cNvPr id="3" name="Content Placeholder 2"/>
          <p:cNvSpPr>
            <a:spLocks noGrp="1"/>
          </p:cNvSpPr>
          <p:nvPr>
            <p:ph sz="half" idx="1"/>
          </p:nvPr>
        </p:nvSpPr>
        <p:spPr>
          <a:xfrm>
            <a:off x="457200" y="1524000"/>
            <a:ext cx="4762872" cy="4911080"/>
          </a:xfrm>
        </p:spPr>
        <p:txBody>
          <a:bodyPr>
            <a:noAutofit/>
          </a:bodyPr>
          <a:lstStyle/>
          <a:p>
            <a:r>
              <a:rPr lang="en-CA" sz="2800" dirty="0" smtClean="0"/>
              <a:t>Conducted jointly by USA, Britain, France &amp; USSR, the trials began in November 1945.</a:t>
            </a:r>
          </a:p>
          <a:p>
            <a:r>
              <a:rPr lang="en-CA" sz="2800" dirty="0" smtClean="0"/>
              <a:t>High-ranking Nazis were tried for war crimes &amp; crimes against humanity.</a:t>
            </a:r>
          </a:p>
          <a:p>
            <a:r>
              <a:rPr lang="en-CA" sz="2800" dirty="0" smtClean="0"/>
              <a:t>Evidence against them included their own extensive documentation of the Final Solution.</a:t>
            </a:r>
            <a:endParaRPr lang="en-CA" sz="28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36096" y="1412776"/>
            <a:ext cx="3282599" cy="2448272"/>
          </a:xfrm>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966234"/>
            <a:ext cx="3312368" cy="2468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0824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8"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par>
                                <p:cTn id="26" presetID="53" presetClass="entr" presetSubtype="16" fill="hold" nodeType="withEffect">
                                  <p:stCondLst>
                                    <p:cond delay="0"/>
                                  </p:stCondLst>
                                  <p:childTnLst>
                                    <p:set>
                                      <p:cBhvr>
                                        <p:cTn id="27" dur="1" fill="hold">
                                          <p:stCondLst>
                                            <p:cond delay="0"/>
                                          </p:stCondLst>
                                        </p:cTn>
                                        <p:tgtEl>
                                          <p:spTgt spid="7171"/>
                                        </p:tgtEl>
                                        <p:attrNameLst>
                                          <p:attrName>style.visibility</p:attrName>
                                        </p:attrNameLst>
                                      </p:cBhvr>
                                      <p:to>
                                        <p:strVal val="visible"/>
                                      </p:to>
                                    </p:set>
                                    <p:anim calcmode="lin" valueType="num">
                                      <p:cBhvr>
                                        <p:cTn id="28" dur="500" fill="hold"/>
                                        <p:tgtEl>
                                          <p:spTgt spid="7171"/>
                                        </p:tgtEl>
                                        <p:attrNameLst>
                                          <p:attrName>ppt_w</p:attrName>
                                        </p:attrNameLst>
                                      </p:cBhvr>
                                      <p:tavLst>
                                        <p:tav tm="0">
                                          <p:val>
                                            <p:fltVal val="0"/>
                                          </p:val>
                                        </p:tav>
                                        <p:tav tm="100000">
                                          <p:val>
                                            <p:strVal val="#ppt_w"/>
                                          </p:val>
                                        </p:tav>
                                      </p:tavLst>
                                    </p:anim>
                                    <p:anim calcmode="lin" valueType="num">
                                      <p:cBhvr>
                                        <p:cTn id="29" dur="500" fill="hold"/>
                                        <p:tgtEl>
                                          <p:spTgt spid="7171"/>
                                        </p:tgtEl>
                                        <p:attrNameLst>
                                          <p:attrName>ppt_h</p:attrName>
                                        </p:attrNameLst>
                                      </p:cBhvr>
                                      <p:tavLst>
                                        <p:tav tm="0">
                                          <p:val>
                                            <p:fltVal val="0"/>
                                          </p:val>
                                        </p:tav>
                                        <p:tav tm="100000">
                                          <p:val>
                                            <p:strVal val="#ppt_h"/>
                                          </p:val>
                                        </p:tav>
                                      </p:tavLst>
                                    </p:anim>
                                    <p:animEffect transition="in" filter="fade">
                                      <p:cBhvr>
                                        <p:cTn id="30"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620688"/>
            <a:ext cx="8229600" cy="5475312"/>
          </a:xfrm>
        </p:spPr>
        <p:txBody>
          <a:bodyPr/>
          <a:lstStyle/>
          <a:p>
            <a:pPr marL="0" indent="0">
              <a:buNone/>
            </a:pPr>
            <a:r>
              <a:rPr lang="en-CA" sz="3200" dirty="0" smtClean="0"/>
              <a:t>“I believe that it was really due to Lorenzo that I am alive today; and not so much for his material aid, as for his having constantly reminded me by his presence . . . That there still existed a just world outside our own, something and someone still pure and whole . . . for which it was worth surviving.”</a:t>
            </a:r>
          </a:p>
          <a:p>
            <a:pPr marL="0" indent="0">
              <a:buNone/>
            </a:pPr>
            <a:endParaRPr lang="en-CA" dirty="0"/>
          </a:p>
          <a:p>
            <a:pPr marL="0" indent="0" algn="r">
              <a:buNone/>
            </a:pPr>
            <a:r>
              <a:rPr lang="en-CA" i="1" dirty="0" smtClean="0"/>
              <a:t>Primo Levi writing about his rescuer, Lorenzo Perrone</a:t>
            </a:r>
            <a:endParaRPr lang="en-CA" i="1" dirty="0"/>
          </a:p>
        </p:txBody>
      </p:sp>
    </p:spTree>
    <p:extLst>
      <p:ext uri="{BB962C8B-B14F-4D97-AF65-F5344CB8AC3E}">
        <p14:creationId xmlns:p14="http://schemas.microsoft.com/office/powerpoint/2010/main" val="195580870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131841" y="1628801"/>
            <a:ext cx="2736303" cy="3816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Placeholder 8"/>
          <p:cNvSpPr>
            <a:spLocks noGrp="1"/>
          </p:cNvSpPr>
          <p:nvPr>
            <p:ph type="body" idx="2"/>
          </p:nvPr>
        </p:nvSpPr>
        <p:spPr>
          <a:xfrm>
            <a:off x="5940152" y="2348880"/>
            <a:ext cx="3024336" cy="3240360"/>
          </a:xfrm>
        </p:spPr>
        <p:txBody>
          <a:bodyPr anchor="b">
            <a:noAutofit/>
          </a:bodyPr>
          <a:lstStyle/>
          <a:p>
            <a:r>
              <a:rPr lang="en-CA" sz="2000" dirty="0" smtClean="0"/>
              <a:t>Jan was director of the Warsaw Zoo, and along with his wife, he hid many Jews in his home or in abandoned cages at the zoo before helping them relocate to permanent places of refuge.</a:t>
            </a:r>
            <a:endParaRPr lang="en-CA" sz="2000" dirty="0"/>
          </a:p>
        </p:txBody>
      </p:sp>
      <p:sp>
        <p:nvSpPr>
          <p:cNvPr id="7" name="Title 6"/>
          <p:cNvSpPr>
            <a:spLocks noGrp="1"/>
          </p:cNvSpPr>
          <p:nvPr>
            <p:ph type="title"/>
          </p:nvPr>
        </p:nvSpPr>
        <p:spPr>
          <a:xfrm>
            <a:off x="395536" y="457200"/>
            <a:ext cx="8367464" cy="739552"/>
          </a:xfrm>
        </p:spPr>
        <p:txBody>
          <a:bodyPr>
            <a:normAutofit/>
          </a:bodyPr>
          <a:lstStyle/>
          <a:p>
            <a:r>
              <a:rPr lang="en-CA" sz="2800" dirty="0" smtClean="0">
                <a:solidFill>
                  <a:schemeClr val="accent2">
                    <a:lumMod val="50000"/>
                  </a:schemeClr>
                </a:solidFill>
                <a:effectLst>
                  <a:outerShdw blurRad="38100" dist="38100" dir="2700000" algn="tl">
                    <a:srgbClr val="000000">
                      <a:alpha val="43137"/>
                    </a:srgbClr>
                  </a:outerShdw>
                </a:effectLst>
              </a:rPr>
              <a:t>Dr. Jan and Antonina Zabinski (Poland)</a:t>
            </a:r>
            <a:endParaRPr lang="en-CA" sz="2800" dirty="0">
              <a:solidFill>
                <a:schemeClr val="accent2">
                  <a:lumMod val="50000"/>
                </a:schemeClr>
              </a:solidFill>
              <a:effectLst>
                <a:outerShdw blurRad="38100" dist="38100" dir="2700000" algn="tl">
                  <a:srgbClr val="000000">
                    <a:alpha val="43137"/>
                  </a:srgbClr>
                </a:outerShdw>
              </a:effectLst>
            </a:endParaRPr>
          </a:p>
        </p:txBody>
      </p:sp>
      <p:pic>
        <p:nvPicPr>
          <p:cNvPr id="10242" name="Picture 2" descr="C:\Users\Jessica\Pictures\Holocaust\righteous_jan_zabinsk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7" y="1628800"/>
            <a:ext cx="2450144" cy="3816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27009422"/>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67544" y="1628800"/>
            <a:ext cx="5048250" cy="4381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2"/>
          <p:cNvSpPr>
            <a:spLocks noGrp="1"/>
          </p:cNvSpPr>
          <p:nvPr>
            <p:ph type="body" idx="2"/>
          </p:nvPr>
        </p:nvSpPr>
        <p:spPr>
          <a:xfrm>
            <a:off x="5508104" y="1600200"/>
            <a:ext cx="3456384" cy="4421088"/>
          </a:xfrm>
        </p:spPr>
        <p:txBody>
          <a:bodyPr anchor="b">
            <a:noAutofit/>
          </a:bodyPr>
          <a:lstStyle/>
          <a:p>
            <a:r>
              <a:rPr lang="en-CA" sz="2000" dirty="0" smtClean="0"/>
              <a:t>The Viselis were a Muslim family who smuggled two Jewish families from the city of Tirana to their parents’ home in the mountains, where they hid until the end of the war.</a:t>
            </a:r>
            <a:endParaRPr lang="en-CA" sz="2000" dirty="0"/>
          </a:p>
        </p:txBody>
      </p:sp>
      <p:sp>
        <p:nvSpPr>
          <p:cNvPr id="4" name="Title 3"/>
          <p:cNvSpPr>
            <a:spLocks noGrp="1"/>
          </p:cNvSpPr>
          <p:nvPr>
            <p:ph type="title"/>
          </p:nvPr>
        </p:nvSpPr>
        <p:spPr>
          <a:xfrm>
            <a:off x="395536" y="457200"/>
            <a:ext cx="8367464" cy="739552"/>
          </a:xfrm>
        </p:spPr>
        <p:txBody>
          <a:bodyPr>
            <a:normAutofit/>
          </a:bodyPr>
          <a:lstStyle/>
          <a:p>
            <a:r>
              <a:rPr lang="en-CA" sz="2800" dirty="0" smtClean="0">
                <a:solidFill>
                  <a:schemeClr val="accent2">
                    <a:lumMod val="50000"/>
                  </a:schemeClr>
                </a:solidFill>
                <a:effectLst>
                  <a:outerShdw blurRad="38100" dist="38100" dir="2700000" algn="tl">
                    <a:srgbClr val="000000">
                      <a:alpha val="43137"/>
                    </a:srgbClr>
                  </a:outerShdw>
                </a:effectLst>
              </a:rPr>
              <a:t>The Viseli Family(Albania)</a:t>
            </a:r>
            <a:endParaRPr lang="en-CA" sz="2800" dirty="0"/>
          </a:p>
        </p:txBody>
      </p:sp>
    </p:spTree>
    <p:extLst>
      <p:ext uri="{BB962C8B-B14F-4D97-AF65-F5344CB8AC3E}">
        <p14:creationId xmlns:p14="http://schemas.microsoft.com/office/powerpoint/2010/main" val="32534055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83568" y="1405575"/>
            <a:ext cx="3240360" cy="44716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2"/>
          <p:cNvSpPr>
            <a:spLocks noGrp="1"/>
          </p:cNvSpPr>
          <p:nvPr>
            <p:ph type="body" idx="2"/>
          </p:nvPr>
        </p:nvSpPr>
        <p:spPr>
          <a:xfrm>
            <a:off x="4139952" y="2996952"/>
            <a:ext cx="4626096" cy="2952328"/>
          </a:xfrm>
        </p:spPr>
        <p:txBody>
          <a:bodyPr anchor="b">
            <a:noAutofit/>
          </a:bodyPr>
          <a:lstStyle/>
          <a:p>
            <a:r>
              <a:rPr lang="en-CA" sz="2000" dirty="0" smtClean="0"/>
              <a:t>An ambassador to Lithuania when the Nazis invaded, Sugihara  issued 3500 visas to Jews who needed them to travel through the USSR to the Dutch colony of Curacao where they were seeking refuge. He took this action against the wishes of his own government. </a:t>
            </a:r>
            <a:endParaRPr lang="en-CA" sz="2000" dirty="0"/>
          </a:p>
        </p:txBody>
      </p:sp>
      <p:sp>
        <p:nvSpPr>
          <p:cNvPr id="4" name="Title 3"/>
          <p:cNvSpPr>
            <a:spLocks noGrp="1"/>
          </p:cNvSpPr>
          <p:nvPr>
            <p:ph type="title"/>
          </p:nvPr>
        </p:nvSpPr>
        <p:spPr>
          <a:xfrm>
            <a:off x="467544" y="457200"/>
            <a:ext cx="8295456" cy="739552"/>
          </a:xfrm>
        </p:spPr>
        <p:txBody>
          <a:bodyPr>
            <a:normAutofit/>
          </a:bodyPr>
          <a:lstStyle/>
          <a:p>
            <a:r>
              <a:rPr lang="en-CA" sz="2800" dirty="0" smtClean="0">
                <a:solidFill>
                  <a:schemeClr val="accent2">
                    <a:lumMod val="50000"/>
                  </a:schemeClr>
                </a:solidFill>
                <a:effectLst>
                  <a:outerShdw blurRad="38100" dist="38100" dir="2700000" algn="tl">
                    <a:srgbClr val="000000">
                      <a:alpha val="43137"/>
                    </a:srgbClr>
                  </a:outerShdw>
                </a:effectLst>
              </a:rPr>
              <a:t>Chiune Sempo Sugihara (Japan)</a:t>
            </a:r>
            <a:endParaRPr lang="en-CA" sz="2800"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9379478"/>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95536" y="1412776"/>
            <a:ext cx="3024336" cy="4460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2"/>
          <p:cNvSpPr>
            <a:spLocks noGrp="1"/>
          </p:cNvSpPr>
          <p:nvPr>
            <p:ph type="body" idx="2"/>
          </p:nvPr>
        </p:nvSpPr>
        <p:spPr>
          <a:xfrm>
            <a:off x="3639547" y="3789040"/>
            <a:ext cx="5126501" cy="2664296"/>
          </a:xfrm>
        </p:spPr>
        <p:txBody>
          <a:bodyPr>
            <a:noAutofit/>
          </a:bodyPr>
          <a:lstStyle/>
          <a:p>
            <a:r>
              <a:rPr lang="en-CA" sz="2000" dirty="0" smtClean="0"/>
              <a:t>Geulen was a teacher who worked with the Jewish Defense Committee to help hundreds of Jewish children go into hiding with Christian families and in monasteries. After the war, she used the extensive lists she had kept to return the children to surviving family members.</a:t>
            </a:r>
            <a:endParaRPr lang="en-CA" sz="2000" dirty="0"/>
          </a:p>
        </p:txBody>
      </p:sp>
      <p:sp>
        <p:nvSpPr>
          <p:cNvPr id="4" name="Title 3"/>
          <p:cNvSpPr>
            <a:spLocks noGrp="1"/>
          </p:cNvSpPr>
          <p:nvPr>
            <p:ph type="title"/>
          </p:nvPr>
        </p:nvSpPr>
        <p:spPr>
          <a:xfrm>
            <a:off x="467544" y="457200"/>
            <a:ext cx="8295456" cy="811560"/>
          </a:xfrm>
        </p:spPr>
        <p:txBody>
          <a:bodyPr>
            <a:normAutofit/>
          </a:bodyPr>
          <a:lstStyle/>
          <a:p>
            <a:r>
              <a:rPr lang="en-CA" sz="2800" dirty="0" smtClean="0">
                <a:solidFill>
                  <a:schemeClr val="accent2">
                    <a:lumMod val="50000"/>
                  </a:schemeClr>
                </a:solidFill>
                <a:effectLst>
                  <a:outerShdw blurRad="38100" dist="38100" dir="2700000" algn="tl">
                    <a:srgbClr val="000000">
                      <a:alpha val="43137"/>
                    </a:srgbClr>
                  </a:outerShdw>
                </a:effectLst>
              </a:rPr>
              <a:t>Andrée Geulen (Belgium)</a:t>
            </a:r>
            <a:endParaRPr lang="en-CA" sz="2800" dirty="0">
              <a:solidFill>
                <a:schemeClr val="accent2">
                  <a:lumMod val="50000"/>
                </a:schemeClr>
              </a:solidFill>
              <a:effectLst>
                <a:outerShdw blurRad="38100" dist="38100" dir="2700000" algn="tl">
                  <a:srgbClr val="000000">
                    <a:alpha val="43137"/>
                  </a:srgbClr>
                </a:outerShdw>
              </a:effectLst>
            </a:endParaRPr>
          </a:p>
        </p:txBody>
      </p:sp>
      <p:pic>
        <p:nvPicPr>
          <p:cNvPr id="11266" name="Picture 2" descr="C:\Users\Jessica\Pictures\Holocaust\righteous_geulen_li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388215"/>
            <a:ext cx="3096995" cy="232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735107"/>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395536" y="5733256"/>
            <a:ext cx="8424936" cy="896888"/>
          </a:xfrm>
        </p:spPr>
        <p:txBody>
          <a:bodyPr>
            <a:normAutofit/>
          </a:bodyPr>
          <a:lstStyle/>
          <a:p>
            <a:r>
              <a:rPr lang="en-CA" sz="2000" dirty="0" smtClean="0"/>
              <a:t>All 117 inhabitants of the village agreed to hide either a single Jewish person or an entire Jewish family. </a:t>
            </a:r>
            <a:endParaRPr lang="en-CA" sz="2000" dirty="0"/>
          </a:p>
        </p:txBody>
      </p:sp>
      <p:sp>
        <p:nvSpPr>
          <p:cNvPr id="4" name="Title 3"/>
          <p:cNvSpPr>
            <a:spLocks noGrp="1"/>
          </p:cNvSpPr>
          <p:nvPr>
            <p:ph type="title"/>
          </p:nvPr>
        </p:nvSpPr>
        <p:spPr>
          <a:xfrm>
            <a:off x="467544" y="457200"/>
            <a:ext cx="8295456" cy="1066800"/>
          </a:xfrm>
        </p:spPr>
        <p:txBody>
          <a:bodyPr>
            <a:normAutofit/>
          </a:bodyPr>
          <a:lstStyle/>
          <a:p>
            <a:r>
              <a:rPr lang="en-CA" sz="2800" dirty="0" smtClean="0">
                <a:solidFill>
                  <a:schemeClr val="accent2">
                    <a:lumMod val="50000"/>
                  </a:schemeClr>
                </a:solidFill>
                <a:effectLst>
                  <a:outerShdw blurRad="38100" dist="38100" dir="2700000" algn="tl">
                    <a:srgbClr val="000000">
                      <a:alpha val="43137"/>
                    </a:srgbClr>
                  </a:outerShdw>
                </a:effectLst>
              </a:rPr>
              <a:t>The Village of Nieuwalande (Netherlands)</a:t>
            </a:r>
            <a:endParaRPr lang="en-CA" sz="2800" dirty="0">
              <a:solidFill>
                <a:schemeClr val="accent2">
                  <a:lumMod val="50000"/>
                </a:schemeClr>
              </a:solidFill>
              <a:effectLst>
                <a:outerShdw blurRad="38100" dist="38100" dir="2700000" algn="tl">
                  <a:srgbClr val="000000">
                    <a:alpha val="43137"/>
                  </a:srgbClr>
                </a:outerShdw>
              </a:effectLst>
            </a:endParaRPr>
          </a:p>
        </p:txBody>
      </p:sp>
      <p:pic>
        <p:nvPicPr>
          <p:cNvPr id="9" name="Content Placeholder 8"/>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619672" y="1772816"/>
            <a:ext cx="5731999" cy="38492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4562722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smtClean="0">
                <a:solidFill>
                  <a:schemeClr val="accent2">
                    <a:lumMod val="50000"/>
                  </a:schemeClr>
                </a:solidFill>
                <a:effectLst>
                  <a:outerShdw blurRad="38100" dist="38100" dir="2700000" algn="tl">
                    <a:srgbClr val="000000">
                      <a:alpha val="43137"/>
                    </a:srgbClr>
                  </a:outerShdw>
                </a:effectLst>
              </a:rPr>
              <a:t>Anti-Semitism in Nazi Germany</a:t>
            </a:r>
            <a:endParaRPr lang="en-CA" b="1" dirty="0">
              <a:solidFill>
                <a:schemeClr val="accent2">
                  <a:lumMod val="50000"/>
                </a:schemeClr>
              </a:solidFill>
              <a:effectLst>
                <a:outerShdw blurRad="38100" dist="38100" dir="2700000" algn="tl">
                  <a:srgbClr val="000000">
                    <a:alpha val="43137"/>
                  </a:srgbClr>
                </a:outerShdw>
              </a:effectLst>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20879565">
            <a:off x="441333" y="1832315"/>
            <a:ext cx="3129642" cy="4572000"/>
          </a:xfrm>
        </p:spPr>
      </p:pic>
      <p:sp>
        <p:nvSpPr>
          <p:cNvPr id="6" name="Content Placeholder 5"/>
          <p:cNvSpPr>
            <a:spLocks noGrp="1"/>
          </p:cNvSpPr>
          <p:nvPr>
            <p:ph sz="half" idx="2"/>
          </p:nvPr>
        </p:nvSpPr>
        <p:spPr>
          <a:xfrm>
            <a:off x="3347864" y="1524000"/>
            <a:ext cx="5360272" cy="4572000"/>
          </a:xfrm>
        </p:spPr>
        <p:txBody>
          <a:bodyPr/>
          <a:lstStyle/>
          <a:p>
            <a:r>
              <a:rPr lang="en-CA" dirty="0" smtClean="0"/>
              <a:t>First outlined by Hitler in </a:t>
            </a:r>
            <a:r>
              <a:rPr lang="en-CA" i="1" dirty="0" smtClean="0"/>
              <a:t>Mein Kampf</a:t>
            </a:r>
            <a:r>
              <a:rPr lang="en-CA" dirty="0" smtClean="0"/>
              <a:t>, anti-Semitic policies would lead to the murder of 6 million Jews by 1945. </a:t>
            </a:r>
          </a:p>
          <a:p>
            <a:r>
              <a:rPr lang="en-CA" dirty="0" smtClean="0"/>
              <a:t>Nazism blamed Jews for Germany’s problems including the Depression.</a:t>
            </a:r>
            <a:endParaRPr lang="en-CA" dirty="0"/>
          </a:p>
        </p:txBody>
      </p:sp>
    </p:spTree>
    <p:extLst>
      <p:ext uri="{BB962C8B-B14F-4D97-AF65-F5344CB8AC3E}">
        <p14:creationId xmlns:p14="http://schemas.microsoft.com/office/powerpoint/2010/main" val="4264976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2" presetClass="entr" presetSubtype="2"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2">
                    <a:lumMod val="50000"/>
                  </a:schemeClr>
                </a:solidFill>
                <a:effectLst>
                  <a:outerShdw blurRad="38100" dist="38100" dir="2700000" algn="tl">
                    <a:srgbClr val="000000">
                      <a:alpha val="43137"/>
                    </a:srgbClr>
                  </a:outerShdw>
                </a:effectLst>
              </a:rPr>
              <a:t>Early Persecution</a:t>
            </a:r>
            <a:endParaRPr lang="en-CA"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524000"/>
            <a:ext cx="5122912" cy="5073352"/>
          </a:xfrm>
        </p:spPr>
        <p:txBody>
          <a:bodyPr>
            <a:normAutofit/>
          </a:bodyPr>
          <a:lstStyle/>
          <a:p>
            <a:r>
              <a:rPr lang="en-CA" sz="2800" dirty="0"/>
              <a:t>F</a:t>
            </a:r>
            <a:r>
              <a:rPr lang="en-CA" sz="2800" dirty="0" smtClean="0"/>
              <a:t>orced to wear a yellow Stars of David &amp; carry identity cards.</a:t>
            </a:r>
          </a:p>
          <a:p>
            <a:r>
              <a:rPr lang="en-CA" sz="2800" dirty="0"/>
              <a:t>B</a:t>
            </a:r>
            <a:r>
              <a:rPr lang="en-CA" sz="2800" dirty="0" smtClean="0"/>
              <a:t>anned from owning property &amp; most professions</a:t>
            </a:r>
          </a:p>
          <a:p>
            <a:r>
              <a:rPr lang="en-CA" sz="2800" dirty="0" smtClean="0"/>
              <a:t>Eventually most Jewish businesses &amp; properties would be “Aryanized.”</a:t>
            </a:r>
          </a:p>
          <a:p>
            <a:r>
              <a:rPr lang="en-CA" sz="2800" dirty="0"/>
              <a:t>S</a:t>
            </a:r>
            <a:r>
              <a:rPr lang="en-CA" sz="2800" dirty="0" smtClean="0"/>
              <a:t>ubjects of Nazi propaganda.</a:t>
            </a:r>
          </a:p>
          <a:p>
            <a:endParaRPr lang="en-CA"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80112" y="293731"/>
            <a:ext cx="3174895" cy="2093590"/>
          </a:xfrm>
        </p:spPr>
      </p:pic>
      <p:pic>
        <p:nvPicPr>
          <p:cNvPr id="1026" name="Picture 2" descr="C:\Users\Jessica\Pictures\Holocaust\star_of_david_1.jpg"/>
          <p:cNvPicPr>
            <a:picLocks noChangeAspect="1" noChangeArrowheads="1"/>
          </p:cNvPicPr>
          <p:nvPr/>
        </p:nvPicPr>
        <p:blipFill rotWithShape="1">
          <a:blip r:embed="rId4">
            <a:extLst>
              <a:ext uri="{28A0092B-C50C-407E-A947-70E740481C1C}">
                <a14:useLocalDpi xmlns:a14="http://schemas.microsoft.com/office/drawing/2010/main" val="0"/>
              </a:ext>
            </a:extLst>
          </a:blip>
          <a:srcRect l="40610"/>
          <a:stretch/>
        </p:blipFill>
        <p:spPr bwMode="auto">
          <a:xfrm>
            <a:off x="5868144" y="4293096"/>
            <a:ext cx="3054732"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essica\Pictures\Holocaust\star_of_david_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87140">
            <a:off x="5822959" y="2321467"/>
            <a:ext cx="19335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0554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CA" b="1" dirty="0" smtClean="0">
                <a:solidFill>
                  <a:schemeClr val="accent2">
                    <a:lumMod val="50000"/>
                  </a:schemeClr>
                </a:solidFill>
                <a:effectLst>
                  <a:outerShdw blurRad="38100" dist="38100" dir="2700000" algn="tl">
                    <a:srgbClr val="000000">
                      <a:alpha val="43137"/>
                    </a:srgbClr>
                  </a:outerShdw>
                </a:effectLst>
              </a:rPr>
              <a:t>The St. Louis</a:t>
            </a:r>
            <a:endParaRPr lang="en-CA" b="1" dirty="0">
              <a:solidFill>
                <a:schemeClr val="accent2">
                  <a:lumMod val="50000"/>
                </a:schemeClr>
              </a:solidFill>
              <a:effectLst>
                <a:outerShdw blurRad="38100" dist="38100" dir="2700000" algn="tl">
                  <a:srgbClr val="000000">
                    <a:alpha val="43137"/>
                  </a:srgbClr>
                </a:outerShdw>
              </a:effectLst>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2981" y="4005064"/>
            <a:ext cx="3420123" cy="223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p:cNvSpPr>
            <a:spLocks noGrp="1"/>
          </p:cNvSpPr>
          <p:nvPr>
            <p:ph sz="half" idx="2"/>
          </p:nvPr>
        </p:nvSpPr>
        <p:spPr>
          <a:xfrm>
            <a:off x="3923928" y="1524000"/>
            <a:ext cx="4968552" cy="5001344"/>
          </a:xfrm>
        </p:spPr>
        <p:txBody>
          <a:bodyPr/>
          <a:lstStyle/>
          <a:p>
            <a:r>
              <a:rPr lang="en-CA" dirty="0" smtClean="0"/>
              <a:t>Jews who attempted to leave Germany were often denied entry to other countries.</a:t>
            </a:r>
          </a:p>
          <a:p>
            <a:r>
              <a:rPr lang="en-CA" dirty="0" smtClean="0"/>
              <a:t>In May 1939, refugees on the St. Louis were turned away from Cuba, USA &amp; Canada.</a:t>
            </a:r>
          </a:p>
          <a:p>
            <a:r>
              <a:rPr lang="en-CA" dirty="0" smtClean="0"/>
              <a:t>Eventually Britain, </a:t>
            </a:r>
            <a:r>
              <a:rPr lang="en-CA" dirty="0"/>
              <a:t>France, Belgium &amp;</a:t>
            </a:r>
            <a:r>
              <a:rPr lang="en-CA" dirty="0" smtClean="0"/>
              <a:t> </a:t>
            </a:r>
            <a:r>
              <a:rPr lang="en-CA" dirty="0"/>
              <a:t>Holland </a:t>
            </a:r>
            <a:r>
              <a:rPr lang="en-CA" dirty="0" smtClean="0"/>
              <a:t>granted them asylum.</a:t>
            </a:r>
          </a:p>
          <a:p>
            <a:endParaRPr lang="en-CA"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468" r="2123" b="4139"/>
          <a:stretch/>
        </p:blipFill>
        <p:spPr bwMode="auto">
          <a:xfrm>
            <a:off x="332981" y="1628800"/>
            <a:ext cx="3384376" cy="2102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35622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ppt_y"/>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2">
                    <a:lumMod val="50000"/>
                  </a:schemeClr>
                </a:solidFill>
                <a:effectLst>
                  <a:outerShdw blurRad="38100" dist="38100" dir="2700000" algn="tl">
                    <a:srgbClr val="000000">
                      <a:alpha val="43137"/>
                    </a:srgbClr>
                  </a:outerShdw>
                </a:effectLst>
              </a:rPr>
              <a:t>The Nuremberg Race Laws</a:t>
            </a:r>
            <a:endParaRPr lang="en-CA"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51520" y="1524000"/>
            <a:ext cx="5256584" cy="5073352"/>
          </a:xfrm>
        </p:spPr>
        <p:txBody>
          <a:bodyPr>
            <a:normAutofit/>
          </a:bodyPr>
          <a:lstStyle/>
          <a:p>
            <a:r>
              <a:rPr lang="en-CA" dirty="0" smtClean="0"/>
              <a:t>Passed in September 1935</a:t>
            </a:r>
          </a:p>
          <a:p>
            <a:r>
              <a:rPr lang="en-CA" dirty="0" smtClean="0"/>
              <a:t>Denied German Jews their citizenship</a:t>
            </a:r>
          </a:p>
          <a:p>
            <a:r>
              <a:rPr lang="en-CA" dirty="0" smtClean="0"/>
              <a:t>Defined a “full Jew” as anyone with 3 Jewish grandparents</a:t>
            </a:r>
          </a:p>
          <a:p>
            <a:r>
              <a:rPr lang="en-CA" dirty="0" smtClean="0"/>
              <a:t>Forbid sex &amp; marriage between Jews &amp; Aryans</a:t>
            </a:r>
          </a:p>
          <a:p>
            <a:r>
              <a:rPr lang="en-CA" dirty="0" smtClean="0"/>
              <a:t>Amendments to the law would deny Jews the status &amp; rights of human beings</a:t>
            </a:r>
            <a:endParaRPr lang="en-CA" dirty="0"/>
          </a:p>
        </p:txBody>
      </p:sp>
      <p:pic>
        <p:nvPicPr>
          <p:cNvPr id="5" name="Content Placeholder 4"/>
          <p:cNvPicPr>
            <a:picLocks noGrp="1" noChangeAspect="1"/>
          </p:cNvPicPr>
          <p:nvPr>
            <p:ph sz="half" idx="2"/>
          </p:nvPr>
        </p:nvPicPr>
        <p:blipFill>
          <a:blip r:embed="rId3">
            <a:extLst>
              <a:ext uri="{BEBA8EAE-BF5A-486C-A8C5-ECC9F3942E4B}">
                <a14:imgProps xmlns:a14="http://schemas.microsoft.com/office/drawing/2010/main">
                  <a14:imgLayer r:embed="rId4">
                    <a14:imgEffect>
                      <a14:backgroundRemoval t="9699" b="90970" l="7813" r="89844">
                        <a14:foregroundMark x1="45703" y1="11538" x2="31641" y2="24916"/>
                        <a14:foregroundMark x1="11328" y1="31271" x2="32617" y2="24247"/>
                        <a14:foregroundMark x1="53906" y1="11538" x2="65234" y2="23411"/>
                        <a14:foregroundMark x1="7813" y1="36288" x2="16992" y2="51171"/>
                        <a14:foregroundMark x1="8594" y1="37960" x2="8594" y2="28763"/>
                        <a14:foregroundMark x1="8984" y1="30268" x2="12891" y2="30602"/>
                        <a14:foregroundMark x1="16797" y1="51839" x2="8984" y2="71237"/>
                        <a14:foregroundMark x1="9375" y1="71572" x2="33008" y2="75753"/>
                        <a14:foregroundMark x1="33984" y1="76589" x2="47461" y2="90970"/>
                        <a14:foregroundMark x1="62695" y1="77592" x2="48242" y2="90970"/>
                        <a14:foregroundMark x1="62305" y1="77592" x2="86523" y2="71237"/>
                        <a14:foregroundMark x1="86523" y1="71237" x2="86523" y2="71237"/>
                        <a14:foregroundMark x1="64844" y1="23579" x2="89648" y2="28261"/>
                        <a14:foregroundMark x1="88672" y1="28763" x2="79297" y2="49331"/>
                        <a14:foregroundMark x1="79102" y1="49164" x2="89648" y2="65217"/>
                        <a14:foregroundMark x1="88867" y1="64883" x2="86719" y2="70234"/>
                      </a14:backgroundRemoval>
                    </a14:imgEffect>
                  </a14:imgLayer>
                </a14:imgProps>
              </a:ext>
              <a:ext uri="{28A0092B-C50C-407E-A947-70E740481C1C}">
                <a14:useLocalDpi xmlns:a14="http://schemas.microsoft.com/office/drawing/2010/main" val="0"/>
              </a:ext>
            </a:extLst>
          </a:blip>
          <a:stretch>
            <a:fillRect/>
          </a:stretch>
        </p:blipFill>
        <p:spPr>
          <a:xfrm>
            <a:off x="5217324" y="1556792"/>
            <a:ext cx="3914488" cy="4572000"/>
          </a:xfrm>
        </p:spPr>
      </p:pic>
    </p:spTree>
    <p:extLst>
      <p:ext uri="{BB962C8B-B14F-4D97-AF65-F5344CB8AC3E}">
        <p14:creationId xmlns:p14="http://schemas.microsoft.com/office/powerpoint/2010/main" val="15928720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2)">
                                      <p:cBhvr>
                                        <p:cTn id="7" dur="20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CA" b="1" dirty="0" smtClean="0">
                <a:solidFill>
                  <a:schemeClr val="accent2">
                    <a:lumMod val="50000"/>
                  </a:schemeClr>
                </a:solidFill>
                <a:effectLst>
                  <a:outerShdw blurRad="38100" dist="38100" dir="2700000" algn="tl">
                    <a:srgbClr val="000000">
                      <a:alpha val="43137"/>
                    </a:srgbClr>
                  </a:outerShdw>
                </a:effectLst>
              </a:rPr>
              <a:t>Kristallnacht</a:t>
            </a:r>
            <a:endParaRPr lang="en-CA" b="1" dirty="0">
              <a:solidFill>
                <a:schemeClr val="accent2">
                  <a:lumMod val="50000"/>
                </a:schemeClr>
              </a:solidFill>
              <a:effectLst>
                <a:outerShdw blurRad="38100" dist="38100" dir="2700000" algn="tl">
                  <a:srgbClr val="000000">
                    <a:alpha val="43137"/>
                  </a:srgbClr>
                </a:outerShdw>
              </a:effectLst>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4059238" cy="33282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p:cNvSpPr>
            <a:spLocks noGrp="1"/>
          </p:cNvSpPr>
          <p:nvPr>
            <p:ph sz="half" idx="2"/>
          </p:nvPr>
        </p:nvSpPr>
        <p:spPr>
          <a:xfrm>
            <a:off x="4355976" y="1524000"/>
            <a:ext cx="4608512" cy="5073352"/>
          </a:xfrm>
        </p:spPr>
        <p:txBody>
          <a:bodyPr>
            <a:normAutofit/>
          </a:bodyPr>
          <a:lstStyle/>
          <a:p>
            <a:r>
              <a:rPr lang="en-CA" sz="2800" dirty="0" smtClean="0"/>
              <a:t>“Night of Broken Glass”</a:t>
            </a:r>
          </a:p>
          <a:p>
            <a:r>
              <a:rPr lang="en-CA" sz="2800" dirty="0" smtClean="0"/>
              <a:t>An organized retaliation after a Nazi official was shot by a Jewish man in Paris</a:t>
            </a:r>
          </a:p>
          <a:p>
            <a:r>
              <a:rPr lang="en-CA" sz="2800" dirty="0" smtClean="0"/>
              <a:t>91 Jews were killed, 7500 businesses were destroyed, 267 synagogues were burned &amp; 25 000 men were sent to concentration camps </a:t>
            </a:r>
            <a:endParaRPr lang="en-CA" sz="2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11630">
            <a:off x="1074698" y="2630011"/>
            <a:ext cx="2706453" cy="3847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022848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2"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ppt_y"/>
                                          </p:val>
                                        </p:tav>
                                        <p:tav tm="100000">
                                          <p:val>
                                            <p:strVal val="#ppt_y"/>
                                          </p:val>
                                        </p:tav>
                                      </p:tavLst>
                                    </p:anim>
                                  </p:childTnLst>
                                </p:cTn>
                              </p:par>
                              <p:par>
                                <p:cTn id="26" presetID="31" presetClass="entr" presetSubtype="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2">
                    <a:lumMod val="50000"/>
                  </a:schemeClr>
                </a:solidFill>
                <a:effectLst>
                  <a:outerShdw blurRad="38100" dist="38100" dir="2700000" algn="tl">
                    <a:srgbClr val="000000">
                      <a:alpha val="43137"/>
                    </a:srgbClr>
                  </a:outerShdw>
                </a:effectLst>
              </a:rPr>
              <a:t>The Ghettos</a:t>
            </a:r>
            <a:endParaRPr lang="en-CA"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a:bodyPr>
          <a:lstStyle/>
          <a:p>
            <a:r>
              <a:rPr lang="en-CA" sz="2800" dirty="0" smtClean="0"/>
              <a:t>Jews were segregated in small areas of major cities.</a:t>
            </a:r>
          </a:p>
          <a:p>
            <a:r>
              <a:rPr lang="en-CA" sz="2800" dirty="0" smtClean="0"/>
              <a:t>They were extremely crowded.</a:t>
            </a:r>
          </a:p>
          <a:p>
            <a:r>
              <a:rPr lang="en-CA" sz="2800" dirty="0" smtClean="0"/>
              <a:t>Harsh conditions caused many to die from starvation &amp; disease.</a:t>
            </a:r>
            <a:endParaRPr lang="en-CA" sz="28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6016" y="1556792"/>
            <a:ext cx="4059238" cy="3838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716016" y="5661248"/>
            <a:ext cx="4104456" cy="707886"/>
          </a:xfrm>
          <a:prstGeom prst="rect">
            <a:avLst/>
          </a:prstGeom>
          <a:noFill/>
        </p:spPr>
        <p:txBody>
          <a:bodyPr wrap="square" rtlCol="0">
            <a:spAutoFit/>
          </a:bodyPr>
          <a:lstStyle/>
          <a:p>
            <a:pPr algn="ctr"/>
            <a:r>
              <a:rPr lang="en-CA" sz="2000" i="1" dirty="0" smtClean="0"/>
              <a:t>Jews being forced to move into the Lodz ghetto</a:t>
            </a:r>
            <a:endParaRPr lang="en-CA" sz="2000" i="1" dirty="0"/>
          </a:p>
        </p:txBody>
      </p:sp>
    </p:spTree>
    <p:extLst>
      <p:ext uri="{BB962C8B-B14F-4D97-AF65-F5344CB8AC3E}">
        <p14:creationId xmlns:p14="http://schemas.microsoft.com/office/powerpoint/2010/main" val="12849703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2" presetClass="entr" presetSubtype="8"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537529" y="1078992"/>
            <a:ext cx="4178487" cy="2615184"/>
          </a:xfrm>
        </p:spPr>
      </p:pic>
      <p:sp>
        <p:nvSpPr>
          <p:cNvPr id="7" name="Text Placeholder 6"/>
          <p:cNvSpPr>
            <a:spLocks noGrp="1"/>
          </p:cNvSpPr>
          <p:nvPr>
            <p:ph type="body" idx="2"/>
          </p:nvPr>
        </p:nvSpPr>
        <p:spPr>
          <a:xfrm>
            <a:off x="4716016" y="4052285"/>
            <a:ext cx="3978024" cy="2476872"/>
          </a:xfrm>
        </p:spPr>
        <p:txBody>
          <a:bodyPr>
            <a:normAutofit/>
          </a:bodyPr>
          <a:lstStyle/>
          <a:p>
            <a:r>
              <a:rPr lang="en-CA" sz="2400" i="1" dirty="0" smtClean="0"/>
              <a:t>Everyone in the ghettos deemed fit for work—men, women and children—was forced to work.</a:t>
            </a:r>
            <a:endParaRPr lang="en-CA" sz="2400" i="1" dirty="0"/>
          </a:p>
        </p:txBody>
      </p:sp>
      <p:sp>
        <p:nvSpPr>
          <p:cNvPr id="5" name="Title 4"/>
          <p:cNvSpPr>
            <a:spLocks noGrp="1"/>
          </p:cNvSpPr>
          <p:nvPr>
            <p:ph type="title"/>
          </p:nvPr>
        </p:nvSpPr>
        <p:spPr>
          <a:xfrm>
            <a:off x="323528" y="260648"/>
            <a:ext cx="8439472" cy="831304"/>
          </a:xfrm>
        </p:spPr>
        <p:txBody>
          <a:bodyPr>
            <a:normAutofit/>
          </a:bodyPr>
          <a:lstStyle/>
          <a:p>
            <a:r>
              <a:rPr lang="en-CA" sz="4400" dirty="0">
                <a:solidFill>
                  <a:schemeClr val="accent2">
                    <a:lumMod val="50000"/>
                  </a:schemeClr>
                </a:solidFill>
                <a:effectLst>
                  <a:outerShdw blurRad="38100" dist="38100" dir="2700000" algn="tl">
                    <a:srgbClr val="000000">
                      <a:alpha val="43137"/>
                    </a:srgbClr>
                  </a:outerShdw>
                </a:effectLst>
              </a:rPr>
              <a:t>The </a:t>
            </a:r>
            <a:r>
              <a:rPr lang="en-CA" sz="4400" dirty="0" smtClean="0">
                <a:solidFill>
                  <a:schemeClr val="accent2">
                    <a:lumMod val="50000"/>
                  </a:schemeClr>
                </a:solidFill>
                <a:effectLst>
                  <a:outerShdw blurRad="38100" dist="38100" dir="2700000" algn="tl">
                    <a:srgbClr val="000000">
                      <a:alpha val="43137"/>
                    </a:srgbClr>
                  </a:outerShdw>
                </a:effectLst>
              </a:rPr>
              <a:t>Ghettos—Forced Labour</a:t>
            </a:r>
            <a:endParaRPr lang="en-CA" sz="4200" dirty="0">
              <a:solidFill>
                <a:schemeClr val="accent2">
                  <a:lumMod val="50000"/>
                </a:schemeClr>
              </a:solidFill>
              <a:effectLst>
                <a:outerShdw blurRad="38100" dist="38100" dir="2700000" algn="tl">
                  <a:srgbClr val="000000">
                    <a:alpha val="43137"/>
                  </a:srgbClr>
                </a:outerShdw>
              </a:effectLst>
            </a:endParaRPr>
          </a:p>
        </p:txBody>
      </p:sp>
      <p:pic>
        <p:nvPicPr>
          <p:cNvPr id="2050" name="Picture 2" descr="C:\Users\Jessica\Pictures\Holocaust\lodz_ghetto_child_labou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789040"/>
            <a:ext cx="4032448" cy="274011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1137925"/>
            <a:ext cx="3456384" cy="258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652125"/>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1355</TotalTime>
  <Words>2991</Words>
  <Application>Microsoft Office PowerPoint</Application>
  <PresentationFormat>On-screen Show (4:3)</PresentationFormat>
  <Paragraphs>213</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Paper</vt:lpstr>
      <vt:lpstr>THE HOLOCAUST</vt:lpstr>
      <vt:lpstr>PowerPoint Presentation</vt:lpstr>
      <vt:lpstr>Anti-Semitism in Nazi Germany</vt:lpstr>
      <vt:lpstr>Early Persecution</vt:lpstr>
      <vt:lpstr>The St. Louis</vt:lpstr>
      <vt:lpstr>The Nuremberg Race Laws</vt:lpstr>
      <vt:lpstr>Kristallnacht</vt:lpstr>
      <vt:lpstr>The Ghettos</vt:lpstr>
      <vt:lpstr>The Ghettos—Forced Labour</vt:lpstr>
      <vt:lpstr>The Ghettos—The Walls</vt:lpstr>
      <vt:lpstr>The Warsaw Ghetto Uprising</vt:lpstr>
      <vt:lpstr>The UN definition of genocide:</vt:lpstr>
      <vt:lpstr>THE HOLOCAUST</vt:lpstr>
      <vt:lpstr>The Wannsee Conference</vt:lpstr>
      <vt:lpstr>The Camps</vt:lpstr>
      <vt:lpstr>Map of the Camps</vt:lpstr>
      <vt:lpstr>Aerial View of Birkenau</vt:lpstr>
      <vt:lpstr>Liberation</vt:lpstr>
      <vt:lpstr>PowerPoint Presentation</vt:lpstr>
      <vt:lpstr>PowerPoint Presentation</vt:lpstr>
      <vt:lpstr>The Nuremberg Trials</vt:lpstr>
      <vt:lpstr>PowerPoint Presentation</vt:lpstr>
      <vt:lpstr>Dr. Jan and Antonina Zabinski (Poland)</vt:lpstr>
      <vt:lpstr>The Viseli Family(Albania)</vt:lpstr>
      <vt:lpstr>Chiune Sempo Sugihara (Japan)</vt:lpstr>
      <vt:lpstr>Andrée Geulen (Belgium)</vt:lpstr>
      <vt:lpstr>The Village of Nieuwalande (Netherlands)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HOLOCAUST</dc:title>
  <dc:creator>Jessica</dc:creator>
  <cp:lastModifiedBy>Jessica</cp:lastModifiedBy>
  <cp:revision>52</cp:revision>
  <dcterms:created xsi:type="dcterms:W3CDTF">2011-01-08T22:13:58Z</dcterms:created>
  <dcterms:modified xsi:type="dcterms:W3CDTF">2012-04-17T19:32:07Z</dcterms:modified>
</cp:coreProperties>
</file>